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77" r:id="rId3"/>
    <p:sldId id="263" r:id="rId4"/>
    <p:sldId id="268" r:id="rId5"/>
    <p:sldId id="273" r:id="rId6"/>
    <p:sldId id="278" r:id="rId7"/>
    <p:sldId id="279" r:id="rId8"/>
    <p:sldId id="274" r:id="rId9"/>
    <p:sldId id="271" r:id="rId10"/>
    <p:sldId id="272" r:id="rId11"/>
    <p:sldId id="266" r:id="rId12"/>
    <p:sldId id="276" r:id="rId13"/>
    <p:sldId id="281" r:id="rId14"/>
    <p:sldId id="283" r:id="rId15"/>
    <p:sldId id="28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9191"/>
    <a:srgbClr val="35F235"/>
    <a:srgbClr val="3EFFFF"/>
    <a:srgbClr val="E76618"/>
    <a:srgbClr val="90C226"/>
    <a:srgbClr val="32F732"/>
    <a:srgbClr val="2AC528"/>
    <a:srgbClr val="00EBEB"/>
    <a:srgbClr val="FA9797"/>
    <a:srgbClr val="00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14" autoAdjust="0"/>
  </p:normalViewPr>
  <p:slideViewPr>
    <p:cSldViewPr snapToGrid="0">
      <p:cViewPr varScale="1">
        <p:scale>
          <a:sx n="102" d="100"/>
          <a:sy n="102" d="100"/>
        </p:scale>
        <p:origin x="7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luky-my.sharepoint.com/personal/ych324_uky_edu/Documents/study/Project/BChE/docking/result/BChE_Vin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luky-my.sharepoint.com/personal/ych324_uky_edu/Documents/study/Project/ACC/docking/result/scal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luky-my.sharepoint.com/personal/ych324_uky_edu/Documents/study/Project/ACC/docking/result/scal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hasee\OneDrive%20-%20University%20of%20Kentucky\study\Project%20(1)\ACC\docking\bear_run\bear_run-I-G\&#26032;&#24314;%20Microsoft%20Excel%20Workshe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luky-my.sharepoint.com/personal/ych324_uky_edu/Documents/study/Project/ACC/docking/result/scal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08530568576289E-2"/>
          <c:y val="3.7012945845537416E-2"/>
          <c:w val="0.93163229962823557"/>
          <c:h val="0.88986065147653648"/>
        </c:manualLayout>
      </c:layout>
      <c:areaChart>
        <c:grouping val="standard"/>
        <c:varyColors val="0"/>
        <c:ser>
          <c:idx val="0"/>
          <c:order val="0"/>
          <c:tx>
            <c:v>Total</c:v>
          </c:tx>
          <c:spPr>
            <a:gradFill rotWithShape="1">
              <a:gsLst>
                <a:gs pos="0">
                  <a:schemeClr val="accent1">
                    <a:tint val="96000"/>
                    <a:lumMod val="100000"/>
                  </a:schemeClr>
                </a:gs>
                <a:gs pos="78000">
                  <a:schemeClr val="accent1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cat>
            <c:numRef>
              <c:f>energy_scale_count!$C$1:$C$55</c:f>
              <c:numCache>
                <c:formatCode>General</c:formatCode>
                <c:ptCount val="55"/>
                <c:pt idx="0">
                  <c:v>-12.4</c:v>
                </c:pt>
                <c:pt idx="1">
                  <c:v>-12</c:v>
                </c:pt>
                <c:pt idx="2">
                  <c:v>-11.9</c:v>
                </c:pt>
                <c:pt idx="3">
                  <c:v>-11.4</c:v>
                </c:pt>
                <c:pt idx="4">
                  <c:v>-11.2</c:v>
                </c:pt>
                <c:pt idx="5">
                  <c:v>-11</c:v>
                </c:pt>
                <c:pt idx="6">
                  <c:v>-10.9</c:v>
                </c:pt>
                <c:pt idx="7">
                  <c:v>-10.8</c:v>
                </c:pt>
                <c:pt idx="8">
                  <c:v>-10.7</c:v>
                </c:pt>
                <c:pt idx="9">
                  <c:v>-10.6</c:v>
                </c:pt>
                <c:pt idx="10">
                  <c:v>-10.4</c:v>
                </c:pt>
                <c:pt idx="11">
                  <c:v>-10.199999999999999</c:v>
                </c:pt>
                <c:pt idx="12">
                  <c:v>-10.1</c:v>
                </c:pt>
                <c:pt idx="13">
                  <c:v>-10</c:v>
                </c:pt>
                <c:pt idx="14">
                  <c:v>-9.9</c:v>
                </c:pt>
                <c:pt idx="15">
                  <c:v>-9.8000000000000007</c:v>
                </c:pt>
                <c:pt idx="16">
                  <c:v>-9.6999999999999993</c:v>
                </c:pt>
                <c:pt idx="17">
                  <c:v>-9.6</c:v>
                </c:pt>
                <c:pt idx="18">
                  <c:v>-9.5</c:v>
                </c:pt>
                <c:pt idx="19">
                  <c:v>-9.4</c:v>
                </c:pt>
                <c:pt idx="20">
                  <c:v>-9.3000000000000007</c:v>
                </c:pt>
                <c:pt idx="21">
                  <c:v>-9.1999999999999993</c:v>
                </c:pt>
                <c:pt idx="22">
                  <c:v>-9.1</c:v>
                </c:pt>
                <c:pt idx="23">
                  <c:v>-9</c:v>
                </c:pt>
                <c:pt idx="24">
                  <c:v>-8.9</c:v>
                </c:pt>
                <c:pt idx="25">
                  <c:v>-8.8000000000000007</c:v>
                </c:pt>
                <c:pt idx="26">
                  <c:v>-8.6999999999999993</c:v>
                </c:pt>
                <c:pt idx="27">
                  <c:v>-8.6</c:v>
                </c:pt>
                <c:pt idx="28">
                  <c:v>-8.5</c:v>
                </c:pt>
                <c:pt idx="29">
                  <c:v>-8.4</c:v>
                </c:pt>
                <c:pt idx="30">
                  <c:v>-8.3000000000000007</c:v>
                </c:pt>
                <c:pt idx="31">
                  <c:v>-8.1999999999999993</c:v>
                </c:pt>
                <c:pt idx="32">
                  <c:v>-8.1</c:v>
                </c:pt>
                <c:pt idx="33">
                  <c:v>-8</c:v>
                </c:pt>
                <c:pt idx="34">
                  <c:v>-7.9</c:v>
                </c:pt>
                <c:pt idx="35">
                  <c:v>-7.8</c:v>
                </c:pt>
                <c:pt idx="36">
                  <c:v>-7.7</c:v>
                </c:pt>
                <c:pt idx="37">
                  <c:v>-7.6</c:v>
                </c:pt>
                <c:pt idx="38">
                  <c:v>-7.5</c:v>
                </c:pt>
                <c:pt idx="39">
                  <c:v>-7.4</c:v>
                </c:pt>
                <c:pt idx="40">
                  <c:v>-7.3</c:v>
                </c:pt>
                <c:pt idx="41">
                  <c:v>-7.2</c:v>
                </c:pt>
                <c:pt idx="42">
                  <c:v>-7.1</c:v>
                </c:pt>
                <c:pt idx="43">
                  <c:v>-7</c:v>
                </c:pt>
                <c:pt idx="44">
                  <c:v>-6.9</c:v>
                </c:pt>
                <c:pt idx="45">
                  <c:v>-6.8</c:v>
                </c:pt>
                <c:pt idx="46">
                  <c:v>-6.7</c:v>
                </c:pt>
                <c:pt idx="47">
                  <c:v>-6.6</c:v>
                </c:pt>
                <c:pt idx="48">
                  <c:v>-6.5</c:v>
                </c:pt>
                <c:pt idx="49">
                  <c:v>-6.4</c:v>
                </c:pt>
                <c:pt idx="50">
                  <c:v>-6.3</c:v>
                </c:pt>
                <c:pt idx="51">
                  <c:v>-6.2</c:v>
                </c:pt>
                <c:pt idx="52">
                  <c:v>-6.1</c:v>
                </c:pt>
                <c:pt idx="53">
                  <c:v>-5.7</c:v>
                </c:pt>
                <c:pt idx="54">
                  <c:v>-5.4</c:v>
                </c:pt>
              </c:numCache>
            </c:numRef>
          </c:cat>
          <c:val>
            <c:numRef>
              <c:f>energy_scale_count!$B$1:$B$55</c:f>
              <c:numCache>
                <c:formatCode>General</c:formatCode>
                <c:ptCount val="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3</c:v>
                </c:pt>
                <c:pt idx="16">
                  <c:v>3</c:v>
                </c:pt>
                <c:pt idx="17">
                  <c:v>6</c:v>
                </c:pt>
                <c:pt idx="18">
                  <c:v>7</c:v>
                </c:pt>
                <c:pt idx="19">
                  <c:v>8</c:v>
                </c:pt>
                <c:pt idx="20">
                  <c:v>9</c:v>
                </c:pt>
                <c:pt idx="21">
                  <c:v>10</c:v>
                </c:pt>
                <c:pt idx="22">
                  <c:v>12</c:v>
                </c:pt>
                <c:pt idx="23">
                  <c:v>12</c:v>
                </c:pt>
                <c:pt idx="24">
                  <c:v>14</c:v>
                </c:pt>
                <c:pt idx="25">
                  <c:v>15</c:v>
                </c:pt>
                <c:pt idx="26">
                  <c:v>21</c:v>
                </c:pt>
                <c:pt idx="27">
                  <c:v>20</c:v>
                </c:pt>
                <c:pt idx="28">
                  <c:v>15</c:v>
                </c:pt>
                <c:pt idx="29">
                  <c:v>14</c:v>
                </c:pt>
                <c:pt idx="30">
                  <c:v>24</c:v>
                </c:pt>
                <c:pt idx="31">
                  <c:v>29</c:v>
                </c:pt>
                <c:pt idx="32">
                  <c:v>29</c:v>
                </c:pt>
                <c:pt idx="33">
                  <c:v>26</c:v>
                </c:pt>
                <c:pt idx="34">
                  <c:v>25</c:v>
                </c:pt>
                <c:pt idx="35">
                  <c:v>27</c:v>
                </c:pt>
                <c:pt idx="36">
                  <c:v>7</c:v>
                </c:pt>
                <c:pt idx="37">
                  <c:v>23</c:v>
                </c:pt>
                <c:pt idx="38">
                  <c:v>16</c:v>
                </c:pt>
                <c:pt idx="39">
                  <c:v>20</c:v>
                </c:pt>
                <c:pt idx="40">
                  <c:v>18</c:v>
                </c:pt>
                <c:pt idx="41">
                  <c:v>15</c:v>
                </c:pt>
                <c:pt idx="42">
                  <c:v>11</c:v>
                </c:pt>
                <c:pt idx="43">
                  <c:v>10</c:v>
                </c:pt>
                <c:pt idx="44">
                  <c:v>8</c:v>
                </c:pt>
                <c:pt idx="45">
                  <c:v>7</c:v>
                </c:pt>
                <c:pt idx="46">
                  <c:v>3</c:v>
                </c:pt>
                <c:pt idx="47">
                  <c:v>9</c:v>
                </c:pt>
                <c:pt idx="48">
                  <c:v>5</c:v>
                </c:pt>
                <c:pt idx="49">
                  <c:v>3</c:v>
                </c:pt>
                <c:pt idx="50">
                  <c:v>4</c:v>
                </c:pt>
                <c:pt idx="51">
                  <c:v>3</c:v>
                </c:pt>
                <c:pt idx="52">
                  <c:v>2</c:v>
                </c:pt>
                <c:pt idx="53">
                  <c:v>1</c:v>
                </c:pt>
                <c:pt idx="5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DC8-45A5-BE42-1B49B5626804}"/>
            </c:ext>
          </c:extLst>
        </c:ser>
        <c:ser>
          <c:idx val="1"/>
          <c:order val="1"/>
          <c:tx>
            <c:v>Active</c:v>
          </c:tx>
          <c:spPr>
            <a:gradFill rotWithShape="1">
              <a:gsLst>
                <a:gs pos="0">
                  <a:schemeClr val="accent3">
                    <a:tint val="96000"/>
                    <a:lumMod val="100000"/>
                  </a:schemeClr>
                </a:gs>
                <a:gs pos="78000">
                  <a:schemeClr val="accent3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cat>
            <c:numRef>
              <c:f>energy_scale_count!$C$1:$C$55</c:f>
              <c:numCache>
                <c:formatCode>General</c:formatCode>
                <c:ptCount val="55"/>
                <c:pt idx="0">
                  <c:v>-12.4</c:v>
                </c:pt>
                <c:pt idx="1">
                  <c:v>-12</c:v>
                </c:pt>
                <c:pt idx="2">
                  <c:v>-11.9</c:v>
                </c:pt>
                <c:pt idx="3">
                  <c:v>-11.4</c:v>
                </c:pt>
                <c:pt idx="4">
                  <c:v>-11.2</c:v>
                </c:pt>
                <c:pt idx="5">
                  <c:v>-11</c:v>
                </c:pt>
                <c:pt idx="6">
                  <c:v>-10.9</c:v>
                </c:pt>
                <c:pt idx="7">
                  <c:v>-10.8</c:v>
                </c:pt>
                <c:pt idx="8">
                  <c:v>-10.7</c:v>
                </c:pt>
                <c:pt idx="9">
                  <c:v>-10.6</c:v>
                </c:pt>
                <c:pt idx="10">
                  <c:v>-10.4</c:v>
                </c:pt>
                <c:pt idx="11">
                  <c:v>-10.199999999999999</c:v>
                </c:pt>
                <c:pt idx="12">
                  <c:v>-10.1</c:v>
                </c:pt>
                <c:pt idx="13">
                  <c:v>-10</c:v>
                </c:pt>
                <c:pt idx="14">
                  <c:v>-9.9</c:v>
                </c:pt>
                <c:pt idx="15">
                  <c:v>-9.8000000000000007</c:v>
                </c:pt>
                <c:pt idx="16">
                  <c:v>-9.6999999999999993</c:v>
                </c:pt>
                <c:pt idx="17">
                  <c:v>-9.6</c:v>
                </c:pt>
                <c:pt idx="18">
                  <c:v>-9.5</c:v>
                </c:pt>
                <c:pt idx="19">
                  <c:v>-9.4</c:v>
                </c:pt>
                <c:pt idx="20">
                  <c:v>-9.3000000000000007</c:v>
                </c:pt>
                <c:pt idx="21">
                  <c:v>-9.1999999999999993</c:v>
                </c:pt>
                <c:pt idx="22">
                  <c:v>-9.1</c:v>
                </c:pt>
                <c:pt idx="23">
                  <c:v>-9</c:v>
                </c:pt>
                <c:pt idx="24">
                  <c:v>-8.9</c:v>
                </c:pt>
                <c:pt idx="25">
                  <c:v>-8.8000000000000007</c:v>
                </c:pt>
                <c:pt idx="26">
                  <c:v>-8.6999999999999993</c:v>
                </c:pt>
                <c:pt idx="27">
                  <c:v>-8.6</c:v>
                </c:pt>
                <c:pt idx="28">
                  <c:v>-8.5</c:v>
                </c:pt>
                <c:pt idx="29">
                  <c:v>-8.4</c:v>
                </c:pt>
                <c:pt idx="30">
                  <c:v>-8.3000000000000007</c:v>
                </c:pt>
                <c:pt idx="31">
                  <c:v>-8.1999999999999993</c:v>
                </c:pt>
                <c:pt idx="32">
                  <c:v>-8.1</c:v>
                </c:pt>
                <c:pt idx="33">
                  <c:v>-8</c:v>
                </c:pt>
                <c:pt idx="34">
                  <c:v>-7.9</c:v>
                </c:pt>
                <c:pt idx="35">
                  <c:v>-7.8</c:v>
                </c:pt>
                <c:pt idx="36">
                  <c:v>-7.7</c:v>
                </c:pt>
                <c:pt idx="37">
                  <c:v>-7.6</c:v>
                </c:pt>
                <c:pt idx="38">
                  <c:v>-7.5</c:v>
                </c:pt>
                <c:pt idx="39">
                  <c:v>-7.4</c:v>
                </c:pt>
                <c:pt idx="40">
                  <c:v>-7.3</c:v>
                </c:pt>
                <c:pt idx="41">
                  <c:v>-7.2</c:v>
                </c:pt>
                <c:pt idx="42">
                  <c:v>-7.1</c:v>
                </c:pt>
                <c:pt idx="43">
                  <c:v>-7</c:v>
                </c:pt>
                <c:pt idx="44">
                  <c:v>-6.9</c:v>
                </c:pt>
                <c:pt idx="45">
                  <c:v>-6.8</c:v>
                </c:pt>
                <c:pt idx="46">
                  <c:v>-6.7</c:v>
                </c:pt>
                <c:pt idx="47">
                  <c:v>-6.6</c:v>
                </c:pt>
                <c:pt idx="48">
                  <c:v>-6.5</c:v>
                </c:pt>
                <c:pt idx="49">
                  <c:v>-6.4</c:v>
                </c:pt>
                <c:pt idx="50">
                  <c:v>-6.3</c:v>
                </c:pt>
                <c:pt idx="51">
                  <c:v>-6.2</c:v>
                </c:pt>
                <c:pt idx="52">
                  <c:v>-6.1</c:v>
                </c:pt>
                <c:pt idx="53">
                  <c:v>-5.7</c:v>
                </c:pt>
                <c:pt idx="54">
                  <c:v>-5.4</c:v>
                </c:pt>
              </c:numCache>
            </c:numRef>
          </c:cat>
          <c:val>
            <c:numRef>
              <c:f>energy_scale_count!$G$2:$G$24</c:f>
              <c:numCache>
                <c:formatCode>General</c:formatCode>
                <c:ptCount val="23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3</c:v>
                </c:pt>
                <c:pt idx="12">
                  <c:v>2</c:v>
                </c:pt>
                <c:pt idx="13">
                  <c:v>3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DC8-45A5-BE42-1B49B56268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23041120"/>
        <c:axId val="-923026976"/>
      </c:areaChart>
      <c:catAx>
        <c:axId val="-9230411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23026976"/>
        <c:crosses val="autoZero"/>
        <c:auto val="0"/>
        <c:lblAlgn val="ctr"/>
        <c:lblOffset val="100"/>
        <c:tickMarkSkip val="1"/>
        <c:noMultiLvlLbl val="0"/>
      </c:catAx>
      <c:valAx>
        <c:axId val="-9230269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230411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4465580153194484"/>
          <c:y val="7.3611125044167794E-2"/>
          <c:w val="0.25395771628433061"/>
          <c:h val="7.15684117880622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b="1" dirty="0" smtClean="0"/>
              <a:t>Step</a:t>
            </a:r>
            <a:r>
              <a:rPr lang="en-US" altLang="zh-CN" sz="2000" b="1" baseline="0" dirty="0" smtClean="0"/>
              <a:t> 1</a:t>
            </a:r>
            <a:endParaRPr lang="en-US" altLang="zh-CN" sz="20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9083384759376308E-2"/>
          <c:y val="0.17281359982017988"/>
          <c:w val="0.91292284277110769"/>
          <c:h val="0.7014191625432230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finished!$C$1:$C$188</c:f>
              <c:numCache>
                <c:formatCode>General</c:formatCode>
                <c:ptCount val="188"/>
                <c:pt idx="0">
                  <c:v>-24.5</c:v>
                </c:pt>
                <c:pt idx="1">
                  <c:v>-24.4</c:v>
                </c:pt>
                <c:pt idx="2">
                  <c:v>-22.5</c:v>
                </c:pt>
                <c:pt idx="3">
                  <c:v>-21.5</c:v>
                </c:pt>
                <c:pt idx="4">
                  <c:v>-21.4</c:v>
                </c:pt>
                <c:pt idx="5">
                  <c:v>-21.2</c:v>
                </c:pt>
                <c:pt idx="6">
                  <c:v>-20.7</c:v>
                </c:pt>
                <c:pt idx="7">
                  <c:v>-20.3</c:v>
                </c:pt>
                <c:pt idx="8">
                  <c:v>-20.100000000000001</c:v>
                </c:pt>
                <c:pt idx="9">
                  <c:v>-20</c:v>
                </c:pt>
                <c:pt idx="10">
                  <c:v>-19.8</c:v>
                </c:pt>
                <c:pt idx="11">
                  <c:v>-19.399999999999999</c:v>
                </c:pt>
                <c:pt idx="12">
                  <c:v>-19</c:v>
                </c:pt>
                <c:pt idx="13">
                  <c:v>-18.8</c:v>
                </c:pt>
                <c:pt idx="14">
                  <c:v>-18.2</c:v>
                </c:pt>
                <c:pt idx="15">
                  <c:v>-18</c:v>
                </c:pt>
                <c:pt idx="16">
                  <c:v>-17.899999999999999</c:v>
                </c:pt>
                <c:pt idx="17">
                  <c:v>-17.600000000000001</c:v>
                </c:pt>
                <c:pt idx="18">
                  <c:v>-17.5</c:v>
                </c:pt>
                <c:pt idx="19">
                  <c:v>-17.399999999999999</c:v>
                </c:pt>
                <c:pt idx="20">
                  <c:v>-17.2</c:v>
                </c:pt>
                <c:pt idx="21">
                  <c:v>-17.100000000000001</c:v>
                </c:pt>
                <c:pt idx="22">
                  <c:v>-17</c:v>
                </c:pt>
                <c:pt idx="23">
                  <c:v>-16.899999999999999</c:v>
                </c:pt>
                <c:pt idx="24">
                  <c:v>-16.8</c:v>
                </c:pt>
                <c:pt idx="25">
                  <c:v>-16.7</c:v>
                </c:pt>
                <c:pt idx="26">
                  <c:v>-16.600000000000001</c:v>
                </c:pt>
                <c:pt idx="27">
                  <c:v>-16.5</c:v>
                </c:pt>
                <c:pt idx="28">
                  <c:v>-16.399999999999999</c:v>
                </c:pt>
                <c:pt idx="29">
                  <c:v>-16.3</c:v>
                </c:pt>
                <c:pt idx="30">
                  <c:v>-16.2</c:v>
                </c:pt>
                <c:pt idx="31">
                  <c:v>-16.100000000000001</c:v>
                </c:pt>
                <c:pt idx="32">
                  <c:v>-16</c:v>
                </c:pt>
                <c:pt idx="33">
                  <c:v>-15.8</c:v>
                </c:pt>
                <c:pt idx="34">
                  <c:v>-15.7</c:v>
                </c:pt>
                <c:pt idx="35">
                  <c:v>-15.6</c:v>
                </c:pt>
                <c:pt idx="36">
                  <c:v>-15.5</c:v>
                </c:pt>
                <c:pt idx="37">
                  <c:v>-15.4</c:v>
                </c:pt>
                <c:pt idx="38">
                  <c:v>-15.3</c:v>
                </c:pt>
                <c:pt idx="39">
                  <c:v>-15.2</c:v>
                </c:pt>
                <c:pt idx="40">
                  <c:v>-15.1</c:v>
                </c:pt>
                <c:pt idx="41">
                  <c:v>-15</c:v>
                </c:pt>
                <c:pt idx="42">
                  <c:v>-14.9</c:v>
                </c:pt>
                <c:pt idx="43">
                  <c:v>-14.8</c:v>
                </c:pt>
                <c:pt idx="44">
                  <c:v>-14.7</c:v>
                </c:pt>
                <c:pt idx="45">
                  <c:v>-14.6</c:v>
                </c:pt>
                <c:pt idx="46">
                  <c:v>-14.5</c:v>
                </c:pt>
                <c:pt idx="47">
                  <c:v>-14.4</c:v>
                </c:pt>
                <c:pt idx="48">
                  <c:v>-14.3</c:v>
                </c:pt>
                <c:pt idx="49">
                  <c:v>-14.2</c:v>
                </c:pt>
                <c:pt idx="50">
                  <c:v>-14.1</c:v>
                </c:pt>
                <c:pt idx="51">
                  <c:v>-14</c:v>
                </c:pt>
                <c:pt idx="52">
                  <c:v>-13.9</c:v>
                </c:pt>
                <c:pt idx="53">
                  <c:v>-13.8</c:v>
                </c:pt>
                <c:pt idx="54">
                  <c:v>-13.7</c:v>
                </c:pt>
                <c:pt idx="55">
                  <c:v>-13.6</c:v>
                </c:pt>
                <c:pt idx="56">
                  <c:v>-13.5</c:v>
                </c:pt>
                <c:pt idx="57">
                  <c:v>-13.4</c:v>
                </c:pt>
                <c:pt idx="58">
                  <c:v>-13.3</c:v>
                </c:pt>
                <c:pt idx="59">
                  <c:v>-13.2</c:v>
                </c:pt>
                <c:pt idx="60">
                  <c:v>-13.1</c:v>
                </c:pt>
                <c:pt idx="61">
                  <c:v>-13</c:v>
                </c:pt>
                <c:pt idx="62">
                  <c:v>-12.9</c:v>
                </c:pt>
                <c:pt idx="63">
                  <c:v>-12.8</c:v>
                </c:pt>
                <c:pt idx="64">
                  <c:v>-12.7</c:v>
                </c:pt>
                <c:pt idx="65">
                  <c:v>-12.6</c:v>
                </c:pt>
                <c:pt idx="66">
                  <c:v>-12.5</c:v>
                </c:pt>
                <c:pt idx="67">
                  <c:v>-12.4</c:v>
                </c:pt>
                <c:pt idx="68">
                  <c:v>-12.3</c:v>
                </c:pt>
                <c:pt idx="69">
                  <c:v>-12.2</c:v>
                </c:pt>
                <c:pt idx="70">
                  <c:v>-12.1</c:v>
                </c:pt>
                <c:pt idx="71">
                  <c:v>-12</c:v>
                </c:pt>
                <c:pt idx="72">
                  <c:v>-11.9</c:v>
                </c:pt>
                <c:pt idx="73">
                  <c:v>-11.8</c:v>
                </c:pt>
                <c:pt idx="74">
                  <c:v>-11.7</c:v>
                </c:pt>
                <c:pt idx="75">
                  <c:v>-11.6</c:v>
                </c:pt>
                <c:pt idx="76">
                  <c:v>-11.5</c:v>
                </c:pt>
                <c:pt idx="77">
                  <c:v>-11.4</c:v>
                </c:pt>
                <c:pt idx="78">
                  <c:v>-11.3</c:v>
                </c:pt>
                <c:pt idx="79">
                  <c:v>-11.2</c:v>
                </c:pt>
                <c:pt idx="80">
                  <c:v>-11.1</c:v>
                </c:pt>
                <c:pt idx="81">
                  <c:v>-11</c:v>
                </c:pt>
                <c:pt idx="82">
                  <c:v>-10.9</c:v>
                </c:pt>
                <c:pt idx="83">
                  <c:v>-10.8</c:v>
                </c:pt>
                <c:pt idx="84">
                  <c:v>-10.7</c:v>
                </c:pt>
                <c:pt idx="85">
                  <c:v>-10.6</c:v>
                </c:pt>
                <c:pt idx="86">
                  <c:v>-10.5</c:v>
                </c:pt>
                <c:pt idx="87">
                  <c:v>-10.4</c:v>
                </c:pt>
                <c:pt idx="88">
                  <c:v>-10.3</c:v>
                </c:pt>
                <c:pt idx="89">
                  <c:v>-10.199999999999999</c:v>
                </c:pt>
                <c:pt idx="90">
                  <c:v>-10.1</c:v>
                </c:pt>
                <c:pt idx="91">
                  <c:v>-10</c:v>
                </c:pt>
                <c:pt idx="92">
                  <c:v>-9.9</c:v>
                </c:pt>
                <c:pt idx="93">
                  <c:v>-9.8000000000000007</c:v>
                </c:pt>
                <c:pt idx="94">
                  <c:v>-9.6999999999999993</c:v>
                </c:pt>
                <c:pt idx="95">
                  <c:v>-9.6</c:v>
                </c:pt>
                <c:pt idx="96">
                  <c:v>-9.5</c:v>
                </c:pt>
                <c:pt idx="97">
                  <c:v>-9.4</c:v>
                </c:pt>
                <c:pt idx="98">
                  <c:v>-9.3000000000000007</c:v>
                </c:pt>
                <c:pt idx="99">
                  <c:v>-9.1999999999999993</c:v>
                </c:pt>
                <c:pt idx="100">
                  <c:v>-9.1</c:v>
                </c:pt>
                <c:pt idx="101">
                  <c:v>-9</c:v>
                </c:pt>
                <c:pt idx="102">
                  <c:v>-8.9</c:v>
                </c:pt>
                <c:pt idx="103">
                  <c:v>-8.8000000000000007</c:v>
                </c:pt>
                <c:pt idx="104">
                  <c:v>-8.6999999999999993</c:v>
                </c:pt>
                <c:pt idx="105">
                  <c:v>-8.6</c:v>
                </c:pt>
                <c:pt idx="106">
                  <c:v>-8.5</c:v>
                </c:pt>
                <c:pt idx="107">
                  <c:v>-8.4</c:v>
                </c:pt>
                <c:pt idx="108">
                  <c:v>-8.3000000000000007</c:v>
                </c:pt>
                <c:pt idx="109">
                  <c:v>-8.1999999999999993</c:v>
                </c:pt>
                <c:pt idx="110">
                  <c:v>-8.1</c:v>
                </c:pt>
                <c:pt idx="111">
                  <c:v>-8</c:v>
                </c:pt>
                <c:pt idx="112">
                  <c:v>-7.9</c:v>
                </c:pt>
                <c:pt idx="113">
                  <c:v>-7.8</c:v>
                </c:pt>
                <c:pt idx="114">
                  <c:v>-7.7</c:v>
                </c:pt>
                <c:pt idx="115">
                  <c:v>-7.6</c:v>
                </c:pt>
                <c:pt idx="116">
                  <c:v>-7.5</c:v>
                </c:pt>
                <c:pt idx="117">
                  <c:v>-7.4</c:v>
                </c:pt>
                <c:pt idx="118">
                  <c:v>-7.3</c:v>
                </c:pt>
                <c:pt idx="119">
                  <c:v>-7.2</c:v>
                </c:pt>
                <c:pt idx="120">
                  <c:v>-7.1</c:v>
                </c:pt>
                <c:pt idx="121">
                  <c:v>-7</c:v>
                </c:pt>
                <c:pt idx="122">
                  <c:v>-6.9</c:v>
                </c:pt>
                <c:pt idx="123">
                  <c:v>-6.8</c:v>
                </c:pt>
                <c:pt idx="124">
                  <c:v>-6.7</c:v>
                </c:pt>
                <c:pt idx="125">
                  <c:v>-6.6</c:v>
                </c:pt>
                <c:pt idx="126">
                  <c:v>-6.5</c:v>
                </c:pt>
                <c:pt idx="127">
                  <c:v>-6.4</c:v>
                </c:pt>
                <c:pt idx="128">
                  <c:v>-6.3</c:v>
                </c:pt>
                <c:pt idx="129">
                  <c:v>-6.2</c:v>
                </c:pt>
                <c:pt idx="130">
                  <c:v>-6.1</c:v>
                </c:pt>
                <c:pt idx="131">
                  <c:v>-6</c:v>
                </c:pt>
                <c:pt idx="132">
                  <c:v>-5.9</c:v>
                </c:pt>
                <c:pt idx="133">
                  <c:v>-5.8</c:v>
                </c:pt>
                <c:pt idx="134">
                  <c:v>-5.7</c:v>
                </c:pt>
                <c:pt idx="135">
                  <c:v>-5.6</c:v>
                </c:pt>
                <c:pt idx="136">
                  <c:v>-5.5</c:v>
                </c:pt>
                <c:pt idx="137">
                  <c:v>-5.4</c:v>
                </c:pt>
                <c:pt idx="138">
                  <c:v>-5.3</c:v>
                </c:pt>
                <c:pt idx="139">
                  <c:v>-5.2</c:v>
                </c:pt>
                <c:pt idx="140">
                  <c:v>-5.0999999999999996</c:v>
                </c:pt>
                <c:pt idx="141">
                  <c:v>-5</c:v>
                </c:pt>
                <c:pt idx="142">
                  <c:v>-4.9000000000000004</c:v>
                </c:pt>
                <c:pt idx="143">
                  <c:v>-4.8</c:v>
                </c:pt>
                <c:pt idx="144">
                  <c:v>-4.7</c:v>
                </c:pt>
                <c:pt idx="145">
                  <c:v>-4.5999999999999996</c:v>
                </c:pt>
                <c:pt idx="146">
                  <c:v>-4.5</c:v>
                </c:pt>
                <c:pt idx="147">
                  <c:v>-4.4000000000000004</c:v>
                </c:pt>
                <c:pt idx="148">
                  <c:v>-4.3</c:v>
                </c:pt>
                <c:pt idx="149">
                  <c:v>-4.2</c:v>
                </c:pt>
                <c:pt idx="150">
                  <c:v>-4.0999999999999996</c:v>
                </c:pt>
                <c:pt idx="151">
                  <c:v>-4</c:v>
                </c:pt>
                <c:pt idx="152">
                  <c:v>-3.9</c:v>
                </c:pt>
                <c:pt idx="153">
                  <c:v>-3.8</c:v>
                </c:pt>
                <c:pt idx="154">
                  <c:v>-3.7</c:v>
                </c:pt>
                <c:pt idx="155">
                  <c:v>-3.6</c:v>
                </c:pt>
                <c:pt idx="156">
                  <c:v>-3.5</c:v>
                </c:pt>
                <c:pt idx="157">
                  <c:v>-3.4</c:v>
                </c:pt>
                <c:pt idx="158">
                  <c:v>-3.3</c:v>
                </c:pt>
                <c:pt idx="159">
                  <c:v>-3.2</c:v>
                </c:pt>
                <c:pt idx="160">
                  <c:v>-3.1</c:v>
                </c:pt>
                <c:pt idx="161">
                  <c:v>-3</c:v>
                </c:pt>
                <c:pt idx="162">
                  <c:v>-2.9</c:v>
                </c:pt>
                <c:pt idx="163">
                  <c:v>-2.8</c:v>
                </c:pt>
                <c:pt idx="164">
                  <c:v>-2.7</c:v>
                </c:pt>
                <c:pt idx="165">
                  <c:v>-2.6</c:v>
                </c:pt>
                <c:pt idx="166">
                  <c:v>-2.5</c:v>
                </c:pt>
                <c:pt idx="167">
                  <c:v>-2.4</c:v>
                </c:pt>
                <c:pt idx="168">
                  <c:v>-2.2999999999999998</c:v>
                </c:pt>
                <c:pt idx="169">
                  <c:v>-2.2000000000000002</c:v>
                </c:pt>
                <c:pt idx="170">
                  <c:v>-2.1</c:v>
                </c:pt>
                <c:pt idx="171">
                  <c:v>-2</c:v>
                </c:pt>
                <c:pt idx="172">
                  <c:v>-1.9</c:v>
                </c:pt>
                <c:pt idx="173">
                  <c:v>-1.8</c:v>
                </c:pt>
                <c:pt idx="174">
                  <c:v>-1.7</c:v>
                </c:pt>
                <c:pt idx="175">
                  <c:v>-1.6</c:v>
                </c:pt>
                <c:pt idx="176">
                  <c:v>-1.5</c:v>
                </c:pt>
                <c:pt idx="177">
                  <c:v>-1.4</c:v>
                </c:pt>
                <c:pt idx="178">
                  <c:v>-1.3</c:v>
                </c:pt>
                <c:pt idx="179">
                  <c:v>-1.2</c:v>
                </c:pt>
                <c:pt idx="180">
                  <c:v>-1.1000000000000001</c:v>
                </c:pt>
                <c:pt idx="181">
                  <c:v>-1</c:v>
                </c:pt>
                <c:pt idx="182">
                  <c:v>-0.8</c:v>
                </c:pt>
                <c:pt idx="183">
                  <c:v>-0.6</c:v>
                </c:pt>
                <c:pt idx="184">
                  <c:v>-0.4</c:v>
                </c:pt>
                <c:pt idx="185">
                  <c:v>-0.3</c:v>
                </c:pt>
                <c:pt idx="186">
                  <c:v>-0.2</c:v>
                </c:pt>
                <c:pt idx="187">
                  <c:v>-0.1</c:v>
                </c:pt>
              </c:numCache>
            </c:numRef>
          </c:xVal>
          <c:yVal>
            <c:numRef>
              <c:f>finished!$A$1:$A$188</c:f>
              <c:numCache>
                <c:formatCode>General</c:formatCode>
                <c:ptCount val="18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16</c:v>
                </c:pt>
                <c:pt idx="12">
                  <c:v>17</c:v>
                </c:pt>
                <c:pt idx="13">
                  <c:v>19</c:v>
                </c:pt>
                <c:pt idx="14">
                  <c:v>21</c:v>
                </c:pt>
                <c:pt idx="15">
                  <c:v>22</c:v>
                </c:pt>
                <c:pt idx="16">
                  <c:v>25</c:v>
                </c:pt>
                <c:pt idx="17">
                  <c:v>27</c:v>
                </c:pt>
                <c:pt idx="18">
                  <c:v>31</c:v>
                </c:pt>
                <c:pt idx="19">
                  <c:v>32</c:v>
                </c:pt>
                <c:pt idx="20">
                  <c:v>34</c:v>
                </c:pt>
                <c:pt idx="21">
                  <c:v>37</c:v>
                </c:pt>
                <c:pt idx="22">
                  <c:v>38</c:v>
                </c:pt>
                <c:pt idx="23">
                  <c:v>40</c:v>
                </c:pt>
                <c:pt idx="24">
                  <c:v>45</c:v>
                </c:pt>
                <c:pt idx="25">
                  <c:v>47</c:v>
                </c:pt>
                <c:pt idx="26">
                  <c:v>51</c:v>
                </c:pt>
                <c:pt idx="27">
                  <c:v>52</c:v>
                </c:pt>
                <c:pt idx="28">
                  <c:v>55</c:v>
                </c:pt>
                <c:pt idx="29">
                  <c:v>60</c:v>
                </c:pt>
                <c:pt idx="30">
                  <c:v>64</c:v>
                </c:pt>
                <c:pt idx="31">
                  <c:v>65</c:v>
                </c:pt>
                <c:pt idx="32">
                  <c:v>67</c:v>
                </c:pt>
                <c:pt idx="33">
                  <c:v>69</c:v>
                </c:pt>
                <c:pt idx="34">
                  <c:v>71</c:v>
                </c:pt>
                <c:pt idx="35">
                  <c:v>74</c:v>
                </c:pt>
                <c:pt idx="36">
                  <c:v>81</c:v>
                </c:pt>
                <c:pt idx="37">
                  <c:v>87</c:v>
                </c:pt>
                <c:pt idx="38">
                  <c:v>91</c:v>
                </c:pt>
                <c:pt idx="39">
                  <c:v>95</c:v>
                </c:pt>
                <c:pt idx="40">
                  <c:v>97</c:v>
                </c:pt>
                <c:pt idx="41">
                  <c:v>99</c:v>
                </c:pt>
                <c:pt idx="42">
                  <c:v>104</c:v>
                </c:pt>
                <c:pt idx="43">
                  <c:v>107</c:v>
                </c:pt>
                <c:pt idx="44">
                  <c:v>111</c:v>
                </c:pt>
                <c:pt idx="45">
                  <c:v>117</c:v>
                </c:pt>
                <c:pt idx="46">
                  <c:v>119</c:v>
                </c:pt>
                <c:pt idx="47">
                  <c:v>122</c:v>
                </c:pt>
                <c:pt idx="48">
                  <c:v>126</c:v>
                </c:pt>
                <c:pt idx="49">
                  <c:v>130</c:v>
                </c:pt>
                <c:pt idx="50">
                  <c:v>138</c:v>
                </c:pt>
                <c:pt idx="51">
                  <c:v>142</c:v>
                </c:pt>
                <c:pt idx="52">
                  <c:v>147</c:v>
                </c:pt>
                <c:pt idx="53">
                  <c:v>151</c:v>
                </c:pt>
                <c:pt idx="54">
                  <c:v>159</c:v>
                </c:pt>
                <c:pt idx="55">
                  <c:v>169</c:v>
                </c:pt>
                <c:pt idx="56">
                  <c:v>190</c:v>
                </c:pt>
                <c:pt idx="57">
                  <c:v>200</c:v>
                </c:pt>
                <c:pt idx="58">
                  <c:v>207</c:v>
                </c:pt>
                <c:pt idx="59">
                  <c:v>215</c:v>
                </c:pt>
                <c:pt idx="60">
                  <c:v>231</c:v>
                </c:pt>
                <c:pt idx="61">
                  <c:v>247</c:v>
                </c:pt>
                <c:pt idx="62">
                  <c:v>267</c:v>
                </c:pt>
                <c:pt idx="63">
                  <c:v>283</c:v>
                </c:pt>
                <c:pt idx="64">
                  <c:v>302</c:v>
                </c:pt>
                <c:pt idx="65">
                  <c:v>323</c:v>
                </c:pt>
                <c:pt idx="66">
                  <c:v>336</c:v>
                </c:pt>
                <c:pt idx="67">
                  <c:v>360</c:v>
                </c:pt>
                <c:pt idx="68">
                  <c:v>377</c:v>
                </c:pt>
                <c:pt idx="69">
                  <c:v>400</c:v>
                </c:pt>
                <c:pt idx="70">
                  <c:v>417</c:v>
                </c:pt>
                <c:pt idx="71">
                  <c:v>445</c:v>
                </c:pt>
                <c:pt idx="72">
                  <c:v>467</c:v>
                </c:pt>
                <c:pt idx="73">
                  <c:v>490</c:v>
                </c:pt>
                <c:pt idx="74">
                  <c:v>521</c:v>
                </c:pt>
                <c:pt idx="75">
                  <c:v>565</c:v>
                </c:pt>
                <c:pt idx="76">
                  <c:v>597</c:v>
                </c:pt>
                <c:pt idx="77">
                  <c:v>631</c:v>
                </c:pt>
                <c:pt idx="78">
                  <c:v>681</c:v>
                </c:pt>
                <c:pt idx="79">
                  <c:v>732</c:v>
                </c:pt>
                <c:pt idx="80">
                  <c:v>775</c:v>
                </c:pt>
                <c:pt idx="81">
                  <c:v>848</c:v>
                </c:pt>
                <c:pt idx="82">
                  <c:v>935</c:v>
                </c:pt>
                <c:pt idx="83">
                  <c:v>1038</c:v>
                </c:pt>
                <c:pt idx="84">
                  <c:v>1149</c:v>
                </c:pt>
                <c:pt idx="85">
                  <c:v>1257</c:v>
                </c:pt>
                <c:pt idx="86">
                  <c:v>1431</c:v>
                </c:pt>
                <c:pt idx="87">
                  <c:v>1612</c:v>
                </c:pt>
                <c:pt idx="88">
                  <c:v>1823</c:v>
                </c:pt>
                <c:pt idx="89">
                  <c:v>2084</c:v>
                </c:pt>
                <c:pt idx="90">
                  <c:v>2411</c:v>
                </c:pt>
                <c:pt idx="91">
                  <c:v>2829</c:v>
                </c:pt>
                <c:pt idx="92">
                  <c:v>3314</c:v>
                </c:pt>
                <c:pt idx="93">
                  <c:v>3907</c:v>
                </c:pt>
                <c:pt idx="94">
                  <c:v>4595</c:v>
                </c:pt>
                <c:pt idx="95">
                  <c:v>5414</c:v>
                </c:pt>
                <c:pt idx="96">
                  <c:v>6417</c:v>
                </c:pt>
                <c:pt idx="97">
                  <c:v>7524</c:v>
                </c:pt>
                <c:pt idx="98">
                  <c:v>8802</c:v>
                </c:pt>
                <c:pt idx="99">
                  <c:v>10382</c:v>
                </c:pt>
                <c:pt idx="100">
                  <c:v>12194</c:v>
                </c:pt>
                <c:pt idx="101">
                  <c:v>14272</c:v>
                </c:pt>
                <c:pt idx="102">
                  <c:v>16628</c:v>
                </c:pt>
                <c:pt idx="103">
                  <c:v>19241</c:v>
                </c:pt>
                <c:pt idx="104">
                  <c:v>22283</c:v>
                </c:pt>
                <c:pt idx="105">
                  <c:v>25666</c:v>
                </c:pt>
                <c:pt idx="106">
                  <c:v>29375</c:v>
                </c:pt>
                <c:pt idx="107">
                  <c:v>33487</c:v>
                </c:pt>
                <c:pt idx="108">
                  <c:v>37989</c:v>
                </c:pt>
                <c:pt idx="109">
                  <c:v>42992</c:v>
                </c:pt>
                <c:pt idx="110">
                  <c:v>48238</c:v>
                </c:pt>
                <c:pt idx="111">
                  <c:v>53803</c:v>
                </c:pt>
                <c:pt idx="112">
                  <c:v>59685</c:v>
                </c:pt>
                <c:pt idx="113">
                  <c:v>65918</c:v>
                </c:pt>
                <c:pt idx="114">
                  <c:v>72276</c:v>
                </c:pt>
                <c:pt idx="115">
                  <c:v>78860</c:v>
                </c:pt>
                <c:pt idx="116">
                  <c:v>85647</c:v>
                </c:pt>
                <c:pt idx="117">
                  <c:v>92623</c:v>
                </c:pt>
                <c:pt idx="118">
                  <c:v>99697</c:v>
                </c:pt>
                <c:pt idx="119">
                  <c:v>106560</c:v>
                </c:pt>
                <c:pt idx="120">
                  <c:v>113298</c:v>
                </c:pt>
                <c:pt idx="121">
                  <c:v>119962</c:v>
                </c:pt>
                <c:pt idx="122">
                  <c:v>126593</c:v>
                </c:pt>
                <c:pt idx="123">
                  <c:v>133087</c:v>
                </c:pt>
                <c:pt idx="124">
                  <c:v>139625</c:v>
                </c:pt>
                <c:pt idx="125">
                  <c:v>145839</c:v>
                </c:pt>
                <c:pt idx="126">
                  <c:v>152125</c:v>
                </c:pt>
                <c:pt idx="127">
                  <c:v>158209</c:v>
                </c:pt>
                <c:pt idx="128">
                  <c:v>164186</c:v>
                </c:pt>
                <c:pt idx="129">
                  <c:v>170053</c:v>
                </c:pt>
                <c:pt idx="130">
                  <c:v>175980</c:v>
                </c:pt>
                <c:pt idx="131">
                  <c:v>181861</c:v>
                </c:pt>
                <c:pt idx="132">
                  <c:v>187560</c:v>
                </c:pt>
                <c:pt idx="133">
                  <c:v>193069</c:v>
                </c:pt>
                <c:pt idx="134">
                  <c:v>198461</c:v>
                </c:pt>
                <c:pt idx="135">
                  <c:v>203604</c:v>
                </c:pt>
                <c:pt idx="136">
                  <c:v>208613</c:v>
                </c:pt>
                <c:pt idx="137">
                  <c:v>213481</c:v>
                </c:pt>
                <c:pt idx="138">
                  <c:v>218036</c:v>
                </c:pt>
                <c:pt idx="139">
                  <c:v>222283</c:v>
                </c:pt>
                <c:pt idx="140">
                  <c:v>226320</c:v>
                </c:pt>
                <c:pt idx="141">
                  <c:v>229833</c:v>
                </c:pt>
                <c:pt idx="142">
                  <c:v>233149</c:v>
                </c:pt>
                <c:pt idx="143">
                  <c:v>236076</c:v>
                </c:pt>
                <c:pt idx="144">
                  <c:v>238797</c:v>
                </c:pt>
                <c:pt idx="145">
                  <c:v>241262</c:v>
                </c:pt>
                <c:pt idx="146">
                  <c:v>243433</c:v>
                </c:pt>
                <c:pt idx="147">
                  <c:v>245423</c:v>
                </c:pt>
                <c:pt idx="148">
                  <c:v>247166</c:v>
                </c:pt>
                <c:pt idx="149">
                  <c:v>248679</c:v>
                </c:pt>
                <c:pt idx="150">
                  <c:v>250054</c:v>
                </c:pt>
                <c:pt idx="151">
                  <c:v>251290</c:v>
                </c:pt>
                <c:pt idx="152">
                  <c:v>252324</c:v>
                </c:pt>
                <c:pt idx="153">
                  <c:v>253258</c:v>
                </c:pt>
                <c:pt idx="154">
                  <c:v>254103</c:v>
                </c:pt>
                <c:pt idx="155">
                  <c:v>254823</c:v>
                </c:pt>
                <c:pt idx="156">
                  <c:v>255431</c:v>
                </c:pt>
                <c:pt idx="157">
                  <c:v>255968</c:v>
                </c:pt>
                <c:pt idx="158">
                  <c:v>256380</c:v>
                </c:pt>
                <c:pt idx="159">
                  <c:v>256761</c:v>
                </c:pt>
                <c:pt idx="160">
                  <c:v>257057</c:v>
                </c:pt>
                <c:pt idx="161">
                  <c:v>257340</c:v>
                </c:pt>
                <c:pt idx="162">
                  <c:v>257502</c:v>
                </c:pt>
                <c:pt idx="163">
                  <c:v>257688</c:v>
                </c:pt>
                <c:pt idx="164">
                  <c:v>257781</c:v>
                </c:pt>
                <c:pt idx="165">
                  <c:v>257847</c:v>
                </c:pt>
                <c:pt idx="166">
                  <c:v>257897</c:v>
                </c:pt>
                <c:pt idx="167">
                  <c:v>257943</c:v>
                </c:pt>
                <c:pt idx="168">
                  <c:v>257966</c:v>
                </c:pt>
                <c:pt idx="169">
                  <c:v>257981</c:v>
                </c:pt>
                <c:pt idx="170">
                  <c:v>258017</c:v>
                </c:pt>
                <c:pt idx="171">
                  <c:v>258040</c:v>
                </c:pt>
                <c:pt idx="172">
                  <c:v>258050</c:v>
                </c:pt>
                <c:pt idx="173">
                  <c:v>258063</c:v>
                </c:pt>
                <c:pt idx="174">
                  <c:v>258068</c:v>
                </c:pt>
                <c:pt idx="175">
                  <c:v>258075</c:v>
                </c:pt>
                <c:pt idx="176">
                  <c:v>258080</c:v>
                </c:pt>
                <c:pt idx="177">
                  <c:v>258082</c:v>
                </c:pt>
                <c:pt idx="178">
                  <c:v>258084</c:v>
                </c:pt>
                <c:pt idx="179">
                  <c:v>258089</c:v>
                </c:pt>
                <c:pt idx="180">
                  <c:v>258093</c:v>
                </c:pt>
                <c:pt idx="181">
                  <c:v>258095</c:v>
                </c:pt>
                <c:pt idx="182">
                  <c:v>258097</c:v>
                </c:pt>
                <c:pt idx="183">
                  <c:v>258098</c:v>
                </c:pt>
                <c:pt idx="184">
                  <c:v>258099</c:v>
                </c:pt>
                <c:pt idx="185">
                  <c:v>258102</c:v>
                </c:pt>
                <c:pt idx="186">
                  <c:v>258104</c:v>
                </c:pt>
                <c:pt idx="187">
                  <c:v>258107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14F-41A5-A97A-E1508652DA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23298448"/>
        <c:axId val="-923297904"/>
      </c:scatterChart>
      <c:valAx>
        <c:axId val="-923298448"/>
        <c:scaling>
          <c:orientation val="minMax"/>
          <c:min val="-16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23297904"/>
        <c:crosses val="autoZero"/>
        <c:crossBetween val="midCat"/>
      </c:valAx>
      <c:valAx>
        <c:axId val="-923297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23298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 smtClean="0"/>
              <a:t>Step</a:t>
            </a:r>
            <a:r>
              <a:rPr lang="en-US" altLang="zh-CN" sz="1800" b="1" baseline="0" dirty="0" smtClean="0"/>
              <a:t> 2</a:t>
            </a:r>
            <a:endParaRPr lang="en-US" altLang="zh-CN" sz="18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Bear_result!$D$26:$D$124</c:f>
              <c:numCache>
                <c:formatCode>General</c:formatCode>
                <c:ptCount val="99"/>
                <c:pt idx="0">
                  <c:v>-49</c:v>
                </c:pt>
                <c:pt idx="1">
                  <c:v>-48</c:v>
                </c:pt>
                <c:pt idx="2">
                  <c:v>-46</c:v>
                </c:pt>
                <c:pt idx="3">
                  <c:v>-45</c:v>
                </c:pt>
                <c:pt idx="4">
                  <c:v>-44</c:v>
                </c:pt>
                <c:pt idx="5">
                  <c:v>-43</c:v>
                </c:pt>
                <c:pt idx="6">
                  <c:v>-42</c:v>
                </c:pt>
                <c:pt idx="7">
                  <c:v>-41</c:v>
                </c:pt>
                <c:pt idx="8">
                  <c:v>-40</c:v>
                </c:pt>
                <c:pt idx="9">
                  <c:v>-39</c:v>
                </c:pt>
                <c:pt idx="10">
                  <c:v>-38</c:v>
                </c:pt>
                <c:pt idx="11">
                  <c:v>-37</c:v>
                </c:pt>
                <c:pt idx="12">
                  <c:v>-36</c:v>
                </c:pt>
                <c:pt idx="13">
                  <c:v>-35</c:v>
                </c:pt>
                <c:pt idx="14">
                  <c:v>-34</c:v>
                </c:pt>
                <c:pt idx="15">
                  <c:v>-33</c:v>
                </c:pt>
                <c:pt idx="16">
                  <c:v>-32</c:v>
                </c:pt>
                <c:pt idx="17">
                  <c:v>-31</c:v>
                </c:pt>
                <c:pt idx="18">
                  <c:v>-30</c:v>
                </c:pt>
                <c:pt idx="19">
                  <c:v>-29</c:v>
                </c:pt>
                <c:pt idx="20">
                  <c:v>-28</c:v>
                </c:pt>
                <c:pt idx="21">
                  <c:v>-27</c:v>
                </c:pt>
                <c:pt idx="22">
                  <c:v>-26</c:v>
                </c:pt>
                <c:pt idx="23">
                  <c:v>-25</c:v>
                </c:pt>
                <c:pt idx="24">
                  <c:v>-24</c:v>
                </c:pt>
                <c:pt idx="25">
                  <c:v>-23</c:v>
                </c:pt>
                <c:pt idx="26">
                  <c:v>-22</c:v>
                </c:pt>
                <c:pt idx="27">
                  <c:v>-21</c:v>
                </c:pt>
                <c:pt idx="28">
                  <c:v>-20</c:v>
                </c:pt>
                <c:pt idx="29">
                  <c:v>-19</c:v>
                </c:pt>
                <c:pt idx="30">
                  <c:v>-18</c:v>
                </c:pt>
                <c:pt idx="31">
                  <c:v>-17</c:v>
                </c:pt>
                <c:pt idx="32">
                  <c:v>-16</c:v>
                </c:pt>
                <c:pt idx="33">
                  <c:v>-15</c:v>
                </c:pt>
                <c:pt idx="34">
                  <c:v>-14</c:v>
                </c:pt>
                <c:pt idx="35">
                  <c:v>-13</c:v>
                </c:pt>
                <c:pt idx="36">
                  <c:v>-12</c:v>
                </c:pt>
                <c:pt idx="37">
                  <c:v>-11</c:v>
                </c:pt>
                <c:pt idx="38">
                  <c:v>-10</c:v>
                </c:pt>
                <c:pt idx="39">
                  <c:v>-9</c:v>
                </c:pt>
                <c:pt idx="40">
                  <c:v>-8</c:v>
                </c:pt>
                <c:pt idx="41">
                  <c:v>-7</c:v>
                </c:pt>
                <c:pt idx="42">
                  <c:v>-6</c:v>
                </c:pt>
                <c:pt idx="43">
                  <c:v>-5</c:v>
                </c:pt>
                <c:pt idx="44">
                  <c:v>-4</c:v>
                </c:pt>
                <c:pt idx="45">
                  <c:v>-3</c:v>
                </c:pt>
                <c:pt idx="46">
                  <c:v>-2</c:v>
                </c:pt>
                <c:pt idx="47">
                  <c:v>-1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3</c:v>
                </c:pt>
                <c:pt idx="52">
                  <c:v>4</c:v>
                </c:pt>
                <c:pt idx="53">
                  <c:v>5</c:v>
                </c:pt>
                <c:pt idx="54">
                  <c:v>6</c:v>
                </c:pt>
                <c:pt idx="55">
                  <c:v>7</c:v>
                </c:pt>
                <c:pt idx="56">
                  <c:v>8</c:v>
                </c:pt>
                <c:pt idx="57">
                  <c:v>9</c:v>
                </c:pt>
                <c:pt idx="58">
                  <c:v>10</c:v>
                </c:pt>
                <c:pt idx="59">
                  <c:v>11</c:v>
                </c:pt>
                <c:pt idx="60">
                  <c:v>12</c:v>
                </c:pt>
                <c:pt idx="61">
                  <c:v>13</c:v>
                </c:pt>
                <c:pt idx="62">
                  <c:v>14</c:v>
                </c:pt>
                <c:pt idx="63">
                  <c:v>15</c:v>
                </c:pt>
                <c:pt idx="64">
                  <c:v>16</c:v>
                </c:pt>
                <c:pt idx="65">
                  <c:v>17</c:v>
                </c:pt>
                <c:pt idx="66">
                  <c:v>18</c:v>
                </c:pt>
                <c:pt idx="67">
                  <c:v>19</c:v>
                </c:pt>
                <c:pt idx="68">
                  <c:v>20</c:v>
                </c:pt>
                <c:pt idx="69">
                  <c:v>21</c:v>
                </c:pt>
                <c:pt idx="70">
                  <c:v>22</c:v>
                </c:pt>
                <c:pt idx="71">
                  <c:v>23</c:v>
                </c:pt>
                <c:pt idx="72">
                  <c:v>24</c:v>
                </c:pt>
                <c:pt idx="73">
                  <c:v>25</c:v>
                </c:pt>
                <c:pt idx="74">
                  <c:v>26</c:v>
                </c:pt>
                <c:pt idx="75">
                  <c:v>27</c:v>
                </c:pt>
                <c:pt idx="76">
                  <c:v>28</c:v>
                </c:pt>
                <c:pt idx="77">
                  <c:v>29</c:v>
                </c:pt>
                <c:pt idx="78">
                  <c:v>30</c:v>
                </c:pt>
                <c:pt idx="79">
                  <c:v>31</c:v>
                </c:pt>
                <c:pt idx="80">
                  <c:v>32</c:v>
                </c:pt>
                <c:pt idx="81">
                  <c:v>33</c:v>
                </c:pt>
                <c:pt idx="82">
                  <c:v>34</c:v>
                </c:pt>
                <c:pt idx="83">
                  <c:v>35</c:v>
                </c:pt>
                <c:pt idx="84">
                  <c:v>36</c:v>
                </c:pt>
                <c:pt idx="85">
                  <c:v>37</c:v>
                </c:pt>
                <c:pt idx="86">
                  <c:v>38</c:v>
                </c:pt>
                <c:pt idx="87">
                  <c:v>39</c:v>
                </c:pt>
                <c:pt idx="88">
                  <c:v>40</c:v>
                </c:pt>
                <c:pt idx="89">
                  <c:v>41</c:v>
                </c:pt>
                <c:pt idx="90">
                  <c:v>42</c:v>
                </c:pt>
                <c:pt idx="91">
                  <c:v>43</c:v>
                </c:pt>
                <c:pt idx="92">
                  <c:v>44</c:v>
                </c:pt>
                <c:pt idx="93">
                  <c:v>45</c:v>
                </c:pt>
                <c:pt idx="94">
                  <c:v>46</c:v>
                </c:pt>
                <c:pt idx="95">
                  <c:v>47</c:v>
                </c:pt>
                <c:pt idx="96">
                  <c:v>48</c:v>
                </c:pt>
                <c:pt idx="97">
                  <c:v>49</c:v>
                </c:pt>
                <c:pt idx="98">
                  <c:v>50</c:v>
                </c:pt>
              </c:numCache>
            </c:numRef>
          </c:xVal>
          <c:yVal>
            <c:numRef>
              <c:f>Bear_result!$B$26:$B$124</c:f>
              <c:numCache>
                <c:formatCode>General</c:formatCode>
                <c:ptCount val="99"/>
                <c:pt idx="0">
                  <c:v>1</c:v>
                </c:pt>
                <c:pt idx="1">
                  <c:v>4</c:v>
                </c:pt>
                <c:pt idx="2">
                  <c:v>5</c:v>
                </c:pt>
                <c:pt idx="3">
                  <c:v>9</c:v>
                </c:pt>
                <c:pt idx="4">
                  <c:v>13</c:v>
                </c:pt>
                <c:pt idx="5">
                  <c:v>14</c:v>
                </c:pt>
                <c:pt idx="6">
                  <c:v>17</c:v>
                </c:pt>
                <c:pt idx="7">
                  <c:v>20</c:v>
                </c:pt>
                <c:pt idx="8">
                  <c:v>24</c:v>
                </c:pt>
                <c:pt idx="9">
                  <c:v>26</c:v>
                </c:pt>
                <c:pt idx="10">
                  <c:v>31</c:v>
                </c:pt>
                <c:pt idx="11">
                  <c:v>36</c:v>
                </c:pt>
                <c:pt idx="12">
                  <c:v>41</c:v>
                </c:pt>
                <c:pt idx="13">
                  <c:v>51</c:v>
                </c:pt>
                <c:pt idx="14">
                  <c:v>63</c:v>
                </c:pt>
                <c:pt idx="15">
                  <c:v>75</c:v>
                </c:pt>
                <c:pt idx="16">
                  <c:v>99</c:v>
                </c:pt>
                <c:pt idx="17">
                  <c:v>119</c:v>
                </c:pt>
                <c:pt idx="18">
                  <c:v>139</c:v>
                </c:pt>
                <c:pt idx="19">
                  <c:v>178</c:v>
                </c:pt>
                <c:pt idx="20">
                  <c:v>223</c:v>
                </c:pt>
                <c:pt idx="21">
                  <c:v>269</c:v>
                </c:pt>
                <c:pt idx="22">
                  <c:v>343</c:v>
                </c:pt>
                <c:pt idx="23">
                  <c:v>465</c:v>
                </c:pt>
                <c:pt idx="24">
                  <c:v>602</c:v>
                </c:pt>
                <c:pt idx="25">
                  <c:v>779</c:v>
                </c:pt>
                <c:pt idx="26">
                  <c:v>1023</c:v>
                </c:pt>
                <c:pt idx="27">
                  <c:v>1316</c:v>
                </c:pt>
                <c:pt idx="28">
                  <c:v>1679</c:v>
                </c:pt>
                <c:pt idx="29">
                  <c:v>2099</c:v>
                </c:pt>
                <c:pt idx="30">
                  <c:v>2601</c:v>
                </c:pt>
                <c:pt idx="31">
                  <c:v>3136</c:v>
                </c:pt>
                <c:pt idx="32">
                  <c:v>3762</c:v>
                </c:pt>
                <c:pt idx="33">
                  <c:v>4449</c:v>
                </c:pt>
                <c:pt idx="34">
                  <c:v>5137</c:v>
                </c:pt>
                <c:pt idx="35">
                  <c:v>5898</c:v>
                </c:pt>
                <c:pt idx="36">
                  <c:v>6626</c:v>
                </c:pt>
                <c:pt idx="37">
                  <c:v>7352</c:v>
                </c:pt>
                <c:pt idx="38">
                  <c:v>8066</c:v>
                </c:pt>
                <c:pt idx="39">
                  <c:v>8790</c:v>
                </c:pt>
                <c:pt idx="40">
                  <c:v>9434</c:v>
                </c:pt>
                <c:pt idx="41">
                  <c:v>9989</c:v>
                </c:pt>
                <c:pt idx="42">
                  <c:v>10489</c:v>
                </c:pt>
                <c:pt idx="43">
                  <c:v>10997</c:v>
                </c:pt>
                <c:pt idx="44">
                  <c:v>11488</c:v>
                </c:pt>
                <c:pt idx="45">
                  <c:v>11958</c:v>
                </c:pt>
                <c:pt idx="46">
                  <c:v>12417</c:v>
                </c:pt>
                <c:pt idx="47">
                  <c:v>12870</c:v>
                </c:pt>
                <c:pt idx="48">
                  <c:v>13478</c:v>
                </c:pt>
                <c:pt idx="49">
                  <c:v>13908</c:v>
                </c:pt>
                <c:pt idx="50">
                  <c:v>14281</c:v>
                </c:pt>
                <c:pt idx="51">
                  <c:v>14641</c:v>
                </c:pt>
                <c:pt idx="52">
                  <c:v>14957</c:v>
                </c:pt>
                <c:pt idx="53">
                  <c:v>15288</c:v>
                </c:pt>
                <c:pt idx="54">
                  <c:v>15602</c:v>
                </c:pt>
                <c:pt idx="55">
                  <c:v>15876</c:v>
                </c:pt>
                <c:pt idx="56">
                  <c:v>16173</c:v>
                </c:pt>
                <c:pt idx="57">
                  <c:v>16425</c:v>
                </c:pt>
                <c:pt idx="58">
                  <c:v>16654</c:v>
                </c:pt>
                <c:pt idx="59">
                  <c:v>16887</c:v>
                </c:pt>
                <c:pt idx="60">
                  <c:v>17117</c:v>
                </c:pt>
                <c:pt idx="61">
                  <c:v>17313</c:v>
                </c:pt>
                <c:pt idx="62">
                  <c:v>17508</c:v>
                </c:pt>
                <c:pt idx="63">
                  <c:v>17689</c:v>
                </c:pt>
                <c:pt idx="64">
                  <c:v>17850</c:v>
                </c:pt>
                <c:pt idx="65">
                  <c:v>17994</c:v>
                </c:pt>
                <c:pt idx="66">
                  <c:v>18124</c:v>
                </c:pt>
                <c:pt idx="67">
                  <c:v>18250</c:v>
                </c:pt>
                <c:pt idx="68">
                  <c:v>18369</c:v>
                </c:pt>
                <c:pt idx="69">
                  <c:v>18500</c:v>
                </c:pt>
                <c:pt idx="70">
                  <c:v>18617</c:v>
                </c:pt>
                <c:pt idx="71">
                  <c:v>18715</c:v>
                </c:pt>
                <c:pt idx="72">
                  <c:v>18806</c:v>
                </c:pt>
                <c:pt idx="73">
                  <c:v>18903</c:v>
                </c:pt>
                <c:pt idx="74">
                  <c:v>19001</c:v>
                </c:pt>
                <c:pt idx="75">
                  <c:v>19090</c:v>
                </c:pt>
                <c:pt idx="76">
                  <c:v>19161</c:v>
                </c:pt>
                <c:pt idx="77">
                  <c:v>19231</c:v>
                </c:pt>
                <c:pt idx="78">
                  <c:v>19302</c:v>
                </c:pt>
                <c:pt idx="79">
                  <c:v>19366</c:v>
                </c:pt>
                <c:pt idx="80">
                  <c:v>19415</c:v>
                </c:pt>
                <c:pt idx="81">
                  <c:v>19487</c:v>
                </c:pt>
                <c:pt idx="82">
                  <c:v>19536</c:v>
                </c:pt>
                <c:pt idx="83">
                  <c:v>19592</c:v>
                </c:pt>
                <c:pt idx="84">
                  <c:v>19629</c:v>
                </c:pt>
                <c:pt idx="85">
                  <c:v>19677</c:v>
                </c:pt>
                <c:pt idx="86">
                  <c:v>19722</c:v>
                </c:pt>
                <c:pt idx="87">
                  <c:v>19769</c:v>
                </c:pt>
                <c:pt idx="88">
                  <c:v>19808</c:v>
                </c:pt>
                <c:pt idx="89">
                  <c:v>19839</c:v>
                </c:pt>
                <c:pt idx="90">
                  <c:v>19881</c:v>
                </c:pt>
                <c:pt idx="91">
                  <c:v>19915</c:v>
                </c:pt>
                <c:pt idx="92">
                  <c:v>19952</c:v>
                </c:pt>
                <c:pt idx="93">
                  <c:v>19974</c:v>
                </c:pt>
                <c:pt idx="94">
                  <c:v>19999</c:v>
                </c:pt>
                <c:pt idx="95">
                  <c:v>20029</c:v>
                </c:pt>
                <c:pt idx="96">
                  <c:v>20054</c:v>
                </c:pt>
                <c:pt idx="97">
                  <c:v>20085</c:v>
                </c:pt>
                <c:pt idx="98">
                  <c:v>20106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BD5-4D74-8A86-22DC1171E2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84579184"/>
        <c:axId val="-784578096"/>
      </c:scatterChart>
      <c:valAx>
        <c:axId val="-784579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84578096"/>
        <c:crosses val="autoZero"/>
        <c:crossBetween val="midCat"/>
      </c:valAx>
      <c:valAx>
        <c:axId val="-784578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845791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 smtClean="0"/>
              <a:t>Step</a:t>
            </a:r>
            <a:r>
              <a:rPr lang="en-US" altLang="zh-CN" sz="1800" b="1" baseline="0" dirty="0" smtClean="0"/>
              <a:t> 3</a:t>
            </a:r>
            <a:endParaRPr lang="zh-CN" altLang="en-US" sz="18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Sheet1!$C$3:$C$87</c:f>
              <c:numCache>
                <c:formatCode>General</c:formatCode>
                <c:ptCount val="85"/>
                <c:pt idx="0">
                  <c:v>-52</c:v>
                </c:pt>
                <c:pt idx="1">
                  <c:v>-50</c:v>
                </c:pt>
                <c:pt idx="2">
                  <c:v>-48</c:v>
                </c:pt>
                <c:pt idx="3">
                  <c:v>-46</c:v>
                </c:pt>
                <c:pt idx="4">
                  <c:v>-44</c:v>
                </c:pt>
                <c:pt idx="5">
                  <c:v>-43</c:v>
                </c:pt>
                <c:pt idx="6">
                  <c:v>-42</c:v>
                </c:pt>
                <c:pt idx="7">
                  <c:v>-41</c:v>
                </c:pt>
                <c:pt idx="8">
                  <c:v>-39</c:v>
                </c:pt>
                <c:pt idx="9">
                  <c:v>-38</c:v>
                </c:pt>
                <c:pt idx="10">
                  <c:v>-37</c:v>
                </c:pt>
                <c:pt idx="11">
                  <c:v>-36</c:v>
                </c:pt>
                <c:pt idx="12">
                  <c:v>-35</c:v>
                </c:pt>
                <c:pt idx="13">
                  <c:v>-34</c:v>
                </c:pt>
                <c:pt idx="14">
                  <c:v>-33</c:v>
                </c:pt>
                <c:pt idx="15">
                  <c:v>-32</c:v>
                </c:pt>
                <c:pt idx="16">
                  <c:v>-31</c:v>
                </c:pt>
                <c:pt idx="17">
                  <c:v>-30</c:v>
                </c:pt>
                <c:pt idx="18">
                  <c:v>-29</c:v>
                </c:pt>
                <c:pt idx="19">
                  <c:v>-28</c:v>
                </c:pt>
                <c:pt idx="20">
                  <c:v>-27</c:v>
                </c:pt>
                <c:pt idx="21">
                  <c:v>-26</c:v>
                </c:pt>
                <c:pt idx="22">
                  <c:v>-25</c:v>
                </c:pt>
                <c:pt idx="23">
                  <c:v>-24</c:v>
                </c:pt>
                <c:pt idx="24">
                  <c:v>-23</c:v>
                </c:pt>
                <c:pt idx="25">
                  <c:v>-22</c:v>
                </c:pt>
                <c:pt idx="26">
                  <c:v>-21</c:v>
                </c:pt>
                <c:pt idx="27">
                  <c:v>-20</c:v>
                </c:pt>
                <c:pt idx="28">
                  <c:v>-19</c:v>
                </c:pt>
                <c:pt idx="29">
                  <c:v>-18</c:v>
                </c:pt>
                <c:pt idx="30">
                  <c:v>-17</c:v>
                </c:pt>
                <c:pt idx="31">
                  <c:v>-16</c:v>
                </c:pt>
                <c:pt idx="32">
                  <c:v>-15</c:v>
                </c:pt>
                <c:pt idx="33">
                  <c:v>-14</c:v>
                </c:pt>
                <c:pt idx="34">
                  <c:v>-13</c:v>
                </c:pt>
                <c:pt idx="35">
                  <c:v>-12</c:v>
                </c:pt>
                <c:pt idx="36">
                  <c:v>-11</c:v>
                </c:pt>
                <c:pt idx="37">
                  <c:v>-10</c:v>
                </c:pt>
                <c:pt idx="38">
                  <c:v>-9</c:v>
                </c:pt>
                <c:pt idx="39">
                  <c:v>-8</c:v>
                </c:pt>
                <c:pt idx="40">
                  <c:v>-7</c:v>
                </c:pt>
                <c:pt idx="41">
                  <c:v>-6</c:v>
                </c:pt>
                <c:pt idx="42">
                  <c:v>-5</c:v>
                </c:pt>
                <c:pt idx="43">
                  <c:v>-4</c:v>
                </c:pt>
                <c:pt idx="44">
                  <c:v>-3</c:v>
                </c:pt>
                <c:pt idx="45">
                  <c:v>-2</c:v>
                </c:pt>
                <c:pt idx="46">
                  <c:v>-1</c:v>
                </c:pt>
                <c:pt idx="47">
                  <c:v>0</c:v>
                </c:pt>
                <c:pt idx="48">
                  <c:v>1</c:v>
                </c:pt>
                <c:pt idx="49">
                  <c:v>2</c:v>
                </c:pt>
                <c:pt idx="50">
                  <c:v>3</c:v>
                </c:pt>
                <c:pt idx="51">
                  <c:v>4</c:v>
                </c:pt>
                <c:pt idx="52">
                  <c:v>5</c:v>
                </c:pt>
                <c:pt idx="53">
                  <c:v>6</c:v>
                </c:pt>
                <c:pt idx="54">
                  <c:v>7</c:v>
                </c:pt>
                <c:pt idx="55">
                  <c:v>8</c:v>
                </c:pt>
                <c:pt idx="56">
                  <c:v>9</c:v>
                </c:pt>
                <c:pt idx="57">
                  <c:v>10</c:v>
                </c:pt>
                <c:pt idx="58">
                  <c:v>11</c:v>
                </c:pt>
                <c:pt idx="59">
                  <c:v>12</c:v>
                </c:pt>
                <c:pt idx="60">
                  <c:v>13</c:v>
                </c:pt>
                <c:pt idx="61">
                  <c:v>14</c:v>
                </c:pt>
                <c:pt idx="62">
                  <c:v>15</c:v>
                </c:pt>
                <c:pt idx="63">
                  <c:v>16</c:v>
                </c:pt>
                <c:pt idx="64">
                  <c:v>17</c:v>
                </c:pt>
                <c:pt idx="65">
                  <c:v>18</c:v>
                </c:pt>
                <c:pt idx="66">
                  <c:v>19</c:v>
                </c:pt>
                <c:pt idx="67">
                  <c:v>21</c:v>
                </c:pt>
                <c:pt idx="68">
                  <c:v>22</c:v>
                </c:pt>
                <c:pt idx="69">
                  <c:v>23</c:v>
                </c:pt>
                <c:pt idx="70">
                  <c:v>24</c:v>
                </c:pt>
                <c:pt idx="71">
                  <c:v>25</c:v>
                </c:pt>
                <c:pt idx="72">
                  <c:v>26</c:v>
                </c:pt>
                <c:pt idx="73">
                  <c:v>27</c:v>
                </c:pt>
                <c:pt idx="74">
                  <c:v>28</c:v>
                </c:pt>
                <c:pt idx="75">
                  <c:v>29</c:v>
                </c:pt>
                <c:pt idx="76">
                  <c:v>32</c:v>
                </c:pt>
                <c:pt idx="77">
                  <c:v>33</c:v>
                </c:pt>
                <c:pt idx="78">
                  <c:v>34</c:v>
                </c:pt>
                <c:pt idx="79">
                  <c:v>37</c:v>
                </c:pt>
                <c:pt idx="80">
                  <c:v>40</c:v>
                </c:pt>
                <c:pt idx="81">
                  <c:v>41</c:v>
                </c:pt>
                <c:pt idx="82">
                  <c:v>42</c:v>
                </c:pt>
                <c:pt idx="83">
                  <c:v>47</c:v>
                </c:pt>
                <c:pt idx="84">
                  <c:v>86</c:v>
                </c:pt>
              </c:numCache>
            </c:numRef>
          </c:xVal>
          <c:yVal>
            <c:numRef>
              <c:f>Sheet1!$A$2:$A$87</c:f>
              <c:numCache>
                <c:formatCode>General</c:formatCode>
                <c:ptCount val="86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9</c:v>
                </c:pt>
                <c:pt idx="6">
                  <c:v>13</c:v>
                </c:pt>
                <c:pt idx="7">
                  <c:v>14</c:v>
                </c:pt>
                <c:pt idx="8">
                  <c:v>16</c:v>
                </c:pt>
                <c:pt idx="9">
                  <c:v>20</c:v>
                </c:pt>
                <c:pt idx="10">
                  <c:v>21</c:v>
                </c:pt>
                <c:pt idx="11">
                  <c:v>27</c:v>
                </c:pt>
                <c:pt idx="12">
                  <c:v>31</c:v>
                </c:pt>
                <c:pt idx="13">
                  <c:v>40</c:v>
                </c:pt>
                <c:pt idx="14">
                  <c:v>46</c:v>
                </c:pt>
                <c:pt idx="15">
                  <c:v>60</c:v>
                </c:pt>
                <c:pt idx="16">
                  <c:v>64</c:v>
                </c:pt>
                <c:pt idx="17">
                  <c:v>73</c:v>
                </c:pt>
                <c:pt idx="18">
                  <c:v>86</c:v>
                </c:pt>
                <c:pt idx="19">
                  <c:v>101</c:v>
                </c:pt>
                <c:pt idx="20">
                  <c:v>118</c:v>
                </c:pt>
                <c:pt idx="21">
                  <c:v>146</c:v>
                </c:pt>
                <c:pt idx="22">
                  <c:v>181</c:v>
                </c:pt>
                <c:pt idx="23">
                  <c:v>233</c:v>
                </c:pt>
                <c:pt idx="24">
                  <c:v>295</c:v>
                </c:pt>
                <c:pt idx="25">
                  <c:v>379</c:v>
                </c:pt>
                <c:pt idx="26">
                  <c:v>463</c:v>
                </c:pt>
                <c:pt idx="27">
                  <c:v>586</c:v>
                </c:pt>
                <c:pt idx="28">
                  <c:v>688</c:v>
                </c:pt>
                <c:pt idx="29">
                  <c:v>802</c:v>
                </c:pt>
                <c:pt idx="30">
                  <c:v>913</c:v>
                </c:pt>
                <c:pt idx="31">
                  <c:v>1018</c:v>
                </c:pt>
                <c:pt idx="32">
                  <c:v>1114</c:v>
                </c:pt>
                <c:pt idx="33">
                  <c:v>1205</c:v>
                </c:pt>
                <c:pt idx="34">
                  <c:v>1300</c:v>
                </c:pt>
                <c:pt idx="35">
                  <c:v>1378</c:v>
                </c:pt>
                <c:pt idx="36">
                  <c:v>1453</c:v>
                </c:pt>
                <c:pt idx="37">
                  <c:v>1516</c:v>
                </c:pt>
                <c:pt idx="38">
                  <c:v>1571</c:v>
                </c:pt>
                <c:pt idx="39">
                  <c:v>1616</c:v>
                </c:pt>
                <c:pt idx="40">
                  <c:v>1642</c:v>
                </c:pt>
                <c:pt idx="41">
                  <c:v>1667</c:v>
                </c:pt>
                <c:pt idx="42">
                  <c:v>1692</c:v>
                </c:pt>
                <c:pt idx="43">
                  <c:v>1711</c:v>
                </c:pt>
                <c:pt idx="44">
                  <c:v>1729</c:v>
                </c:pt>
                <c:pt idx="45">
                  <c:v>1740</c:v>
                </c:pt>
                <c:pt idx="46">
                  <c:v>1746</c:v>
                </c:pt>
                <c:pt idx="47">
                  <c:v>1768</c:v>
                </c:pt>
                <c:pt idx="48">
                  <c:v>1776</c:v>
                </c:pt>
                <c:pt idx="49">
                  <c:v>1786</c:v>
                </c:pt>
                <c:pt idx="50">
                  <c:v>1791</c:v>
                </c:pt>
                <c:pt idx="51">
                  <c:v>1799</c:v>
                </c:pt>
                <c:pt idx="52">
                  <c:v>1801</c:v>
                </c:pt>
                <c:pt idx="53">
                  <c:v>1806</c:v>
                </c:pt>
                <c:pt idx="54">
                  <c:v>1807</c:v>
                </c:pt>
                <c:pt idx="55">
                  <c:v>1812</c:v>
                </c:pt>
                <c:pt idx="56">
                  <c:v>1813</c:v>
                </c:pt>
                <c:pt idx="57">
                  <c:v>1818</c:v>
                </c:pt>
                <c:pt idx="58">
                  <c:v>1824</c:v>
                </c:pt>
                <c:pt idx="59">
                  <c:v>1826</c:v>
                </c:pt>
                <c:pt idx="60">
                  <c:v>1828</c:v>
                </c:pt>
                <c:pt idx="61">
                  <c:v>1830</c:v>
                </c:pt>
                <c:pt idx="62">
                  <c:v>1833</c:v>
                </c:pt>
                <c:pt idx="63">
                  <c:v>1836</c:v>
                </c:pt>
                <c:pt idx="64">
                  <c:v>1841</c:v>
                </c:pt>
                <c:pt idx="65">
                  <c:v>1843</c:v>
                </c:pt>
                <c:pt idx="66">
                  <c:v>1844</c:v>
                </c:pt>
                <c:pt idx="67">
                  <c:v>1846</c:v>
                </c:pt>
                <c:pt idx="68">
                  <c:v>1847</c:v>
                </c:pt>
                <c:pt idx="69">
                  <c:v>1848</c:v>
                </c:pt>
                <c:pt idx="70">
                  <c:v>1850</c:v>
                </c:pt>
                <c:pt idx="71">
                  <c:v>1853</c:v>
                </c:pt>
                <c:pt idx="72">
                  <c:v>1854</c:v>
                </c:pt>
                <c:pt idx="73">
                  <c:v>1855</c:v>
                </c:pt>
                <c:pt idx="74">
                  <c:v>1856</c:v>
                </c:pt>
                <c:pt idx="75">
                  <c:v>1858</c:v>
                </c:pt>
                <c:pt idx="76">
                  <c:v>1861</c:v>
                </c:pt>
                <c:pt idx="77">
                  <c:v>1863</c:v>
                </c:pt>
                <c:pt idx="78">
                  <c:v>1865</c:v>
                </c:pt>
                <c:pt idx="79">
                  <c:v>1868</c:v>
                </c:pt>
                <c:pt idx="80">
                  <c:v>1869</c:v>
                </c:pt>
                <c:pt idx="81">
                  <c:v>1870</c:v>
                </c:pt>
                <c:pt idx="82">
                  <c:v>1871</c:v>
                </c:pt>
                <c:pt idx="83">
                  <c:v>1872</c:v>
                </c:pt>
                <c:pt idx="84">
                  <c:v>1873</c:v>
                </c:pt>
                <c:pt idx="85">
                  <c:v>1874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B7C-4102-8F45-2FEC98A88B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84575920"/>
        <c:axId val="-784577008"/>
      </c:scatterChart>
      <c:valAx>
        <c:axId val="-784575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84577008"/>
        <c:crosses val="autoZero"/>
        <c:crossBetween val="midCat"/>
      </c:valAx>
      <c:valAx>
        <c:axId val="-784577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84575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Docking Result</c:v>
          </c:tx>
          <c:spPr>
            <a:gradFill rotWithShape="1">
              <a:gsLst>
                <a:gs pos="0">
                  <a:schemeClr val="accent3">
                    <a:tint val="96000"/>
                    <a:lumMod val="100000"/>
                  </a:schemeClr>
                </a:gs>
                <a:gs pos="78000">
                  <a:schemeClr val="accent3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Sheet1!$C$1:$C$274</c:f>
              <c:numCache>
                <c:formatCode>General</c:formatCode>
                <c:ptCount val="274"/>
                <c:pt idx="0">
                  <c:v>-24.5</c:v>
                </c:pt>
                <c:pt idx="1">
                  <c:v>-22.5</c:v>
                </c:pt>
                <c:pt idx="2">
                  <c:v>-21.5</c:v>
                </c:pt>
                <c:pt idx="3">
                  <c:v>-21.4</c:v>
                </c:pt>
                <c:pt idx="4">
                  <c:v>-21.2</c:v>
                </c:pt>
                <c:pt idx="5">
                  <c:v>-20.7</c:v>
                </c:pt>
                <c:pt idx="6">
                  <c:v>-20.100000000000001</c:v>
                </c:pt>
                <c:pt idx="7">
                  <c:v>-19.399999999999999</c:v>
                </c:pt>
                <c:pt idx="8">
                  <c:v>-19</c:v>
                </c:pt>
                <c:pt idx="9">
                  <c:v>-18.8</c:v>
                </c:pt>
                <c:pt idx="10">
                  <c:v>-18.2</c:v>
                </c:pt>
                <c:pt idx="11">
                  <c:v>-18</c:v>
                </c:pt>
                <c:pt idx="12">
                  <c:v>-17.899999999999999</c:v>
                </c:pt>
                <c:pt idx="13">
                  <c:v>-17.600000000000001</c:v>
                </c:pt>
                <c:pt idx="14">
                  <c:v>-17.5</c:v>
                </c:pt>
                <c:pt idx="15">
                  <c:v>-17.2</c:v>
                </c:pt>
                <c:pt idx="16">
                  <c:v>-17.100000000000001</c:v>
                </c:pt>
                <c:pt idx="17">
                  <c:v>-16.899999999999999</c:v>
                </c:pt>
                <c:pt idx="18">
                  <c:v>-16.8</c:v>
                </c:pt>
                <c:pt idx="19">
                  <c:v>-16.7</c:v>
                </c:pt>
                <c:pt idx="20">
                  <c:v>-16.600000000000001</c:v>
                </c:pt>
                <c:pt idx="21">
                  <c:v>-16.5</c:v>
                </c:pt>
                <c:pt idx="22">
                  <c:v>-16.399999999999999</c:v>
                </c:pt>
                <c:pt idx="23">
                  <c:v>-16.3</c:v>
                </c:pt>
                <c:pt idx="24">
                  <c:v>-16.2</c:v>
                </c:pt>
                <c:pt idx="25">
                  <c:v>-16.100000000000001</c:v>
                </c:pt>
                <c:pt idx="26">
                  <c:v>-16</c:v>
                </c:pt>
                <c:pt idx="27">
                  <c:v>-15.8</c:v>
                </c:pt>
                <c:pt idx="28">
                  <c:v>-15.6</c:v>
                </c:pt>
                <c:pt idx="29">
                  <c:v>-15.5</c:v>
                </c:pt>
                <c:pt idx="30">
                  <c:v>-15.4</c:v>
                </c:pt>
                <c:pt idx="31">
                  <c:v>-15.3</c:v>
                </c:pt>
                <c:pt idx="32">
                  <c:v>-15.2</c:v>
                </c:pt>
                <c:pt idx="33">
                  <c:v>-15.1</c:v>
                </c:pt>
                <c:pt idx="34">
                  <c:v>-15</c:v>
                </c:pt>
                <c:pt idx="35">
                  <c:v>-14.9</c:v>
                </c:pt>
                <c:pt idx="36">
                  <c:v>-14.8</c:v>
                </c:pt>
                <c:pt idx="37">
                  <c:v>-14.7</c:v>
                </c:pt>
                <c:pt idx="38">
                  <c:v>-14.6</c:v>
                </c:pt>
                <c:pt idx="39">
                  <c:v>-14.5</c:v>
                </c:pt>
                <c:pt idx="40">
                  <c:v>-14.4</c:v>
                </c:pt>
                <c:pt idx="41">
                  <c:v>-14.3</c:v>
                </c:pt>
                <c:pt idx="42">
                  <c:v>-14.2</c:v>
                </c:pt>
                <c:pt idx="43">
                  <c:v>-14.1</c:v>
                </c:pt>
                <c:pt idx="44">
                  <c:v>-14</c:v>
                </c:pt>
                <c:pt idx="45">
                  <c:v>-13.9</c:v>
                </c:pt>
                <c:pt idx="46">
                  <c:v>-13.8</c:v>
                </c:pt>
                <c:pt idx="47">
                  <c:v>-13.7</c:v>
                </c:pt>
                <c:pt idx="48">
                  <c:v>-13.6</c:v>
                </c:pt>
                <c:pt idx="49">
                  <c:v>-13.5</c:v>
                </c:pt>
                <c:pt idx="50">
                  <c:v>-13.4</c:v>
                </c:pt>
                <c:pt idx="51">
                  <c:v>-13.3</c:v>
                </c:pt>
                <c:pt idx="52">
                  <c:v>-13.2</c:v>
                </c:pt>
                <c:pt idx="53">
                  <c:v>-13.1</c:v>
                </c:pt>
                <c:pt idx="54">
                  <c:v>-13</c:v>
                </c:pt>
                <c:pt idx="55">
                  <c:v>-12.9</c:v>
                </c:pt>
                <c:pt idx="56">
                  <c:v>-12.8</c:v>
                </c:pt>
                <c:pt idx="57">
                  <c:v>-12.7</c:v>
                </c:pt>
                <c:pt idx="58">
                  <c:v>-12.6</c:v>
                </c:pt>
                <c:pt idx="59">
                  <c:v>-12.5</c:v>
                </c:pt>
                <c:pt idx="60">
                  <c:v>-12.4</c:v>
                </c:pt>
                <c:pt idx="61">
                  <c:v>-12.3</c:v>
                </c:pt>
                <c:pt idx="62">
                  <c:v>-12.2</c:v>
                </c:pt>
                <c:pt idx="63">
                  <c:v>-12.1</c:v>
                </c:pt>
                <c:pt idx="64">
                  <c:v>-12</c:v>
                </c:pt>
                <c:pt idx="65">
                  <c:v>-11.9</c:v>
                </c:pt>
                <c:pt idx="66">
                  <c:v>-11.8</c:v>
                </c:pt>
                <c:pt idx="67">
                  <c:v>-11.7</c:v>
                </c:pt>
                <c:pt idx="68">
                  <c:v>-11.6</c:v>
                </c:pt>
                <c:pt idx="69">
                  <c:v>-11.5</c:v>
                </c:pt>
                <c:pt idx="70">
                  <c:v>-11.4</c:v>
                </c:pt>
                <c:pt idx="71">
                  <c:v>-11.3</c:v>
                </c:pt>
                <c:pt idx="72">
                  <c:v>-11.2</c:v>
                </c:pt>
                <c:pt idx="73">
                  <c:v>-11.1</c:v>
                </c:pt>
                <c:pt idx="74">
                  <c:v>-11</c:v>
                </c:pt>
                <c:pt idx="75">
                  <c:v>-10.9</c:v>
                </c:pt>
                <c:pt idx="76">
                  <c:v>-10.8</c:v>
                </c:pt>
                <c:pt idx="77">
                  <c:v>-10.7</c:v>
                </c:pt>
                <c:pt idx="78">
                  <c:v>-10.6</c:v>
                </c:pt>
                <c:pt idx="79">
                  <c:v>-10.5</c:v>
                </c:pt>
                <c:pt idx="80">
                  <c:v>-10.4</c:v>
                </c:pt>
                <c:pt idx="81">
                  <c:v>-10.3</c:v>
                </c:pt>
                <c:pt idx="82">
                  <c:v>-10.199999999999999</c:v>
                </c:pt>
                <c:pt idx="83">
                  <c:v>-10.1</c:v>
                </c:pt>
                <c:pt idx="84">
                  <c:v>-10</c:v>
                </c:pt>
                <c:pt idx="85">
                  <c:v>-9.9</c:v>
                </c:pt>
                <c:pt idx="86">
                  <c:v>-9.8000000000000007</c:v>
                </c:pt>
                <c:pt idx="87">
                  <c:v>-9.6999999999999993</c:v>
                </c:pt>
                <c:pt idx="88">
                  <c:v>-9.6</c:v>
                </c:pt>
                <c:pt idx="89">
                  <c:v>-9.5</c:v>
                </c:pt>
                <c:pt idx="90">
                  <c:v>-9.4</c:v>
                </c:pt>
                <c:pt idx="91">
                  <c:v>-9.3000000000000007</c:v>
                </c:pt>
                <c:pt idx="92">
                  <c:v>-9.1999999999999993</c:v>
                </c:pt>
                <c:pt idx="93">
                  <c:v>-9.1</c:v>
                </c:pt>
                <c:pt idx="94">
                  <c:v>-9</c:v>
                </c:pt>
                <c:pt idx="95">
                  <c:v>-8.9</c:v>
                </c:pt>
                <c:pt idx="96">
                  <c:v>-8.8000000000000007</c:v>
                </c:pt>
                <c:pt idx="97">
                  <c:v>-8.6999999999999993</c:v>
                </c:pt>
                <c:pt idx="98">
                  <c:v>-8.6</c:v>
                </c:pt>
                <c:pt idx="99">
                  <c:v>-8.5</c:v>
                </c:pt>
                <c:pt idx="100">
                  <c:v>-8.4</c:v>
                </c:pt>
                <c:pt idx="101">
                  <c:v>-8.3000000000000007</c:v>
                </c:pt>
                <c:pt idx="102">
                  <c:v>-8.1999999999999993</c:v>
                </c:pt>
                <c:pt idx="103">
                  <c:v>-8.1</c:v>
                </c:pt>
                <c:pt idx="104">
                  <c:v>-8</c:v>
                </c:pt>
                <c:pt idx="105">
                  <c:v>-7.9</c:v>
                </c:pt>
                <c:pt idx="106">
                  <c:v>-7.8</c:v>
                </c:pt>
                <c:pt idx="107">
                  <c:v>-7.7</c:v>
                </c:pt>
                <c:pt idx="108">
                  <c:v>-7.6</c:v>
                </c:pt>
                <c:pt idx="109">
                  <c:v>-7.5</c:v>
                </c:pt>
                <c:pt idx="110">
                  <c:v>-7.4</c:v>
                </c:pt>
                <c:pt idx="111">
                  <c:v>-7.3</c:v>
                </c:pt>
                <c:pt idx="112">
                  <c:v>-7.2</c:v>
                </c:pt>
                <c:pt idx="113">
                  <c:v>-7.1</c:v>
                </c:pt>
                <c:pt idx="114">
                  <c:v>-7</c:v>
                </c:pt>
                <c:pt idx="115">
                  <c:v>-6.9</c:v>
                </c:pt>
                <c:pt idx="116">
                  <c:v>-6.8</c:v>
                </c:pt>
                <c:pt idx="117">
                  <c:v>-6.7</c:v>
                </c:pt>
                <c:pt idx="118">
                  <c:v>-6.6</c:v>
                </c:pt>
                <c:pt idx="119">
                  <c:v>-6.5</c:v>
                </c:pt>
                <c:pt idx="120">
                  <c:v>-6.4</c:v>
                </c:pt>
                <c:pt idx="121">
                  <c:v>-6.3</c:v>
                </c:pt>
                <c:pt idx="122">
                  <c:v>-6.2</c:v>
                </c:pt>
                <c:pt idx="123">
                  <c:v>-6.1</c:v>
                </c:pt>
                <c:pt idx="124">
                  <c:v>-6</c:v>
                </c:pt>
                <c:pt idx="125">
                  <c:v>-5.9</c:v>
                </c:pt>
                <c:pt idx="126">
                  <c:v>-5.8</c:v>
                </c:pt>
                <c:pt idx="127">
                  <c:v>-5.7</c:v>
                </c:pt>
                <c:pt idx="128">
                  <c:v>-5.6</c:v>
                </c:pt>
                <c:pt idx="129">
                  <c:v>-5.5</c:v>
                </c:pt>
                <c:pt idx="130">
                  <c:v>-5.4</c:v>
                </c:pt>
                <c:pt idx="131">
                  <c:v>-5.3</c:v>
                </c:pt>
                <c:pt idx="132">
                  <c:v>-5.2</c:v>
                </c:pt>
                <c:pt idx="133">
                  <c:v>-5.0999999999999996</c:v>
                </c:pt>
                <c:pt idx="134">
                  <c:v>-5</c:v>
                </c:pt>
                <c:pt idx="135">
                  <c:v>-4.9000000000000004</c:v>
                </c:pt>
                <c:pt idx="136">
                  <c:v>-4.8</c:v>
                </c:pt>
                <c:pt idx="137">
                  <c:v>-4.7</c:v>
                </c:pt>
                <c:pt idx="138">
                  <c:v>-4.5999999999999996</c:v>
                </c:pt>
                <c:pt idx="139">
                  <c:v>-4.5</c:v>
                </c:pt>
                <c:pt idx="140">
                  <c:v>-4.4000000000000004</c:v>
                </c:pt>
                <c:pt idx="141">
                  <c:v>-4.3</c:v>
                </c:pt>
                <c:pt idx="142">
                  <c:v>-4.2</c:v>
                </c:pt>
                <c:pt idx="143">
                  <c:v>-4.0999999999999996</c:v>
                </c:pt>
                <c:pt idx="144">
                  <c:v>-4</c:v>
                </c:pt>
                <c:pt idx="145">
                  <c:v>-3.9</c:v>
                </c:pt>
                <c:pt idx="146">
                  <c:v>-3.8</c:v>
                </c:pt>
                <c:pt idx="147">
                  <c:v>-3.7</c:v>
                </c:pt>
                <c:pt idx="148">
                  <c:v>-3.6</c:v>
                </c:pt>
                <c:pt idx="149">
                  <c:v>-3.5</c:v>
                </c:pt>
                <c:pt idx="150">
                  <c:v>-3.4</c:v>
                </c:pt>
                <c:pt idx="151">
                  <c:v>-3.3</c:v>
                </c:pt>
                <c:pt idx="152">
                  <c:v>-3.2</c:v>
                </c:pt>
                <c:pt idx="153">
                  <c:v>-3.1</c:v>
                </c:pt>
                <c:pt idx="154">
                  <c:v>-3</c:v>
                </c:pt>
                <c:pt idx="155">
                  <c:v>-2.9</c:v>
                </c:pt>
                <c:pt idx="156">
                  <c:v>-2.8</c:v>
                </c:pt>
                <c:pt idx="157">
                  <c:v>-2.7</c:v>
                </c:pt>
                <c:pt idx="158">
                  <c:v>-2.6</c:v>
                </c:pt>
                <c:pt idx="159">
                  <c:v>-2.5</c:v>
                </c:pt>
                <c:pt idx="160">
                  <c:v>-2.4</c:v>
                </c:pt>
                <c:pt idx="161">
                  <c:v>-2.2999999999999998</c:v>
                </c:pt>
                <c:pt idx="162">
                  <c:v>-2.2000000000000002</c:v>
                </c:pt>
                <c:pt idx="163">
                  <c:v>-2.1</c:v>
                </c:pt>
                <c:pt idx="164">
                  <c:v>-2</c:v>
                </c:pt>
                <c:pt idx="165">
                  <c:v>-1.9</c:v>
                </c:pt>
                <c:pt idx="166">
                  <c:v>-1.8</c:v>
                </c:pt>
                <c:pt idx="167">
                  <c:v>-1.7</c:v>
                </c:pt>
                <c:pt idx="168">
                  <c:v>-1.6</c:v>
                </c:pt>
                <c:pt idx="169">
                  <c:v>-1.5</c:v>
                </c:pt>
                <c:pt idx="170">
                  <c:v>-1.4</c:v>
                </c:pt>
                <c:pt idx="171">
                  <c:v>-1.3</c:v>
                </c:pt>
                <c:pt idx="172">
                  <c:v>-1.2</c:v>
                </c:pt>
                <c:pt idx="173">
                  <c:v>-1.1000000000000001</c:v>
                </c:pt>
                <c:pt idx="174">
                  <c:v>-1</c:v>
                </c:pt>
                <c:pt idx="175">
                  <c:v>-0.8</c:v>
                </c:pt>
                <c:pt idx="176">
                  <c:v>-0.6</c:v>
                </c:pt>
                <c:pt idx="177">
                  <c:v>-0.4</c:v>
                </c:pt>
                <c:pt idx="178">
                  <c:v>-0.3</c:v>
                </c:pt>
                <c:pt idx="179">
                  <c:v>-0.2</c:v>
                </c:pt>
                <c:pt idx="180">
                  <c:v>-0.1</c:v>
                </c:pt>
                <c:pt idx="181">
                  <c:v>0.1</c:v>
                </c:pt>
                <c:pt idx="182">
                  <c:v>0.2</c:v>
                </c:pt>
                <c:pt idx="183">
                  <c:v>0.5</c:v>
                </c:pt>
                <c:pt idx="184">
                  <c:v>0.8</c:v>
                </c:pt>
                <c:pt idx="185">
                  <c:v>0.9</c:v>
                </c:pt>
                <c:pt idx="186">
                  <c:v>1</c:v>
                </c:pt>
                <c:pt idx="187">
                  <c:v>1.2</c:v>
                </c:pt>
                <c:pt idx="188">
                  <c:v>1.4</c:v>
                </c:pt>
                <c:pt idx="189">
                  <c:v>1.5</c:v>
                </c:pt>
                <c:pt idx="190">
                  <c:v>1.7</c:v>
                </c:pt>
                <c:pt idx="191">
                  <c:v>1.8</c:v>
                </c:pt>
                <c:pt idx="192">
                  <c:v>1.9</c:v>
                </c:pt>
                <c:pt idx="193">
                  <c:v>2.2999999999999998</c:v>
                </c:pt>
                <c:pt idx="194">
                  <c:v>2.5</c:v>
                </c:pt>
                <c:pt idx="195">
                  <c:v>3.1</c:v>
                </c:pt>
                <c:pt idx="196">
                  <c:v>3.8</c:v>
                </c:pt>
                <c:pt idx="197">
                  <c:v>3.9</c:v>
                </c:pt>
                <c:pt idx="198">
                  <c:v>4.3</c:v>
                </c:pt>
                <c:pt idx="199">
                  <c:v>4.4000000000000004</c:v>
                </c:pt>
                <c:pt idx="200">
                  <c:v>4.7</c:v>
                </c:pt>
                <c:pt idx="201">
                  <c:v>4.9000000000000004</c:v>
                </c:pt>
                <c:pt idx="202">
                  <c:v>5.0999999999999996</c:v>
                </c:pt>
                <c:pt idx="203">
                  <c:v>5.6</c:v>
                </c:pt>
                <c:pt idx="204">
                  <c:v>6.2</c:v>
                </c:pt>
                <c:pt idx="205">
                  <c:v>6.5</c:v>
                </c:pt>
                <c:pt idx="206">
                  <c:v>6.7</c:v>
                </c:pt>
                <c:pt idx="207">
                  <c:v>6.9</c:v>
                </c:pt>
                <c:pt idx="208">
                  <c:v>7</c:v>
                </c:pt>
                <c:pt idx="209">
                  <c:v>7.1</c:v>
                </c:pt>
                <c:pt idx="210">
                  <c:v>8.3000000000000007</c:v>
                </c:pt>
                <c:pt idx="211">
                  <c:v>8.6999999999999993</c:v>
                </c:pt>
                <c:pt idx="212">
                  <c:v>9.1</c:v>
                </c:pt>
                <c:pt idx="213">
                  <c:v>9.3000000000000007</c:v>
                </c:pt>
                <c:pt idx="214">
                  <c:v>9.6999999999999993</c:v>
                </c:pt>
                <c:pt idx="215">
                  <c:v>10.5</c:v>
                </c:pt>
                <c:pt idx="216">
                  <c:v>11</c:v>
                </c:pt>
                <c:pt idx="217">
                  <c:v>11.1</c:v>
                </c:pt>
                <c:pt idx="218">
                  <c:v>11.7</c:v>
                </c:pt>
                <c:pt idx="219">
                  <c:v>12</c:v>
                </c:pt>
                <c:pt idx="220">
                  <c:v>12.8</c:v>
                </c:pt>
                <c:pt idx="221">
                  <c:v>13.4</c:v>
                </c:pt>
                <c:pt idx="222">
                  <c:v>13.5</c:v>
                </c:pt>
                <c:pt idx="223">
                  <c:v>14.7</c:v>
                </c:pt>
                <c:pt idx="224">
                  <c:v>14.8</c:v>
                </c:pt>
                <c:pt idx="225">
                  <c:v>14.9</c:v>
                </c:pt>
                <c:pt idx="226">
                  <c:v>15.5</c:v>
                </c:pt>
                <c:pt idx="227">
                  <c:v>19.899999999999999</c:v>
                </c:pt>
                <c:pt idx="228">
                  <c:v>20.9</c:v>
                </c:pt>
                <c:pt idx="229">
                  <c:v>21.6</c:v>
                </c:pt>
                <c:pt idx="230">
                  <c:v>21.7</c:v>
                </c:pt>
                <c:pt idx="231">
                  <c:v>22.6</c:v>
                </c:pt>
                <c:pt idx="232">
                  <c:v>23.9</c:v>
                </c:pt>
                <c:pt idx="233">
                  <c:v>24.2</c:v>
                </c:pt>
                <c:pt idx="234">
                  <c:v>25</c:v>
                </c:pt>
                <c:pt idx="235">
                  <c:v>25.5</c:v>
                </c:pt>
                <c:pt idx="236">
                  <c:v>26</c:v>
                </c:pt>
                <c:pt idx="237">
                  <c:v>26.4</c:v>
                </c:pt>
                <c:pt idx="238">
                  <c:v>27.2</c:v>
                </c:pt>
                <c:pt idx="239">
                  <c:v>27.3</c:v>
                </c:pt>
                <c:pt idx="240">
                  <c:v>27.8</c:v>
                </c:pt>
                <c:pt idx="241">
                  <c:v>28</c:v>
                </c:pt>
                <c:pt idx="242">
                  <c:v>28.3</c:v>
                </c:pt>
                <c:pt idx="243">
                  <c:v>29.4</c:v>
                </c:pt>
                <c:pt idx="244">
                  <c:v>29.7</c:v>
                </c:pt>
                <c:pt idx="245">
                  <c:v>30.6</c:v>
                </c:pt>
                <c:pt idx="246">
                  <c:v>31.7</c:v>
                </c:pt>
                <c:pt idx="247">
                  <c:v>31.8</c:v>
                </c:pt>
                <c:pt idx="248">
                  <c:v>32.299999999999997</c:v>
                </c:pt>
                <c:pt idx="249">
                  <c:v>35</c:v>
                </c:pt>
                <c:pt idx="250">
                  <c:v>35.4</c:v>
                </c:pt>
                <c:pt idx="251">
                  <c:v>35.700000000000003</c:v>
                </c:pt>
                <c:pt idx="252">
                  <c:v>37.799999999999997</c:v>
                </c:pt>
                <c:pt idx="253">
                  <c:v>38.200000000000003</c:v>
                </c:pt>
                <c:pt idx="254">
                  <c:v>38.4</c:v>
                </c:pt>
                <c:pt idx="255">
                  <c:v>40</c:v>
                </c:pt>
                <c:pt idx="256">
                  <c:v>40.4</c:v>
                </c:pt>
                <c:pt idx="257">
                  <c:v>40.799999999999997</c:v>
                </c:pt>
                <c:pt idx="258">
                  <c:v>40.9</c:v>
                </c:pt>
                <c:pt idx="259">
                  <c:v>41.2</c:v>
                </c:pt>
                <c:pt idx="260">
                  <c:v>42.2</c:v>
                </c:pt>
                <c:pt idx="261">
                  <c:v>43.3</c:v>
                </c:pt>
                <c:pt idx="262">
                  <c:v>47</c:v>
                </c:pt>
                <c:pt idx="263">
                  <c:v>50.2</c:v>
                </c:pt>
                <c:pt idx="264">
                  <c:v>50.3</c:v>
                </c:pt>
                <c:pt idx="265">
                  <c:v>53.8</c:v>
                </c:pt>
                <c:pt idx="266">
                  <c:v>54.7</c:v>
                </c:pt>
                <c:pt idx="267">
                  <c:v>69.2</c:v>
                </c:pt>
                <c:pt idx="268">
                  <c:v>82.8</c:v>
                </c:pt>
                <c:pt idx="269">
                  <c:v>89.5</c:v>
                </c:pt>
                <c:pt idx="270">
                  <c:v>118.7</c:v>
                </c:pt>
                <c:pt idx="271">
                  <c:v>143.9</c:v>
                </c:pt>
                <c:pt idx="272">
                  <c:v>221.3</c:v>
                </c:pt>
                <c:pt idx="273">
                  <c:v>322.10000000000002</c:v>
                </c:pt>
              </c:numCache>
            </c:numRef>
          </c:cat>
          <c:val>
            <c:numRef>
              <c:f>Sheet1!$B$1:$B$274</c:f>
              <c:numCache>
                <c:formatCode>General</c:formatCode>
                <c:ptCount val="274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3</c:v>
                </c:pt>
                <c:pt idx="8">
                  <c:v>1</c:v>
                </c:pt>
                <c:pt idx="9">
                  <c:v>2</c:v>
                </c:pt>
                <c:pt idx="10">
                  <c:v>1</c:v>
                </c:pt>
                <c:pt idx="11">
                  <c:v>1</c:v>
                </c:pt>
                <c:pt idx="12">
                  <c:v>3</c:v>
                </c:pt>
                <c:pt idx="13">
                  <c:v>2</c:v>
                </c:pt>
                <c:pt idx="14">
                  <c:v>4</c:v>
                </c:pt>
                <c:pt idx="15">
                  <c:v>2</c:v>
                </c:pt>
                <c:pt idx="16">
                  <c:v>2</c:v>
                </c:pt>
                <c:pt idx="17">
                  <c:v>1</c:v>
                </c:pt>
                <c:pt idx="18">
                  <c:v>4</c:v>
                </c:pt>
                <c:pt idx="19">
                  <c:v>2</c:v>
                </c:pt>
                <c:pt idx="20">
                  <c:v>4</c:v>
                </c:pt>
                <c:pt idx="21">
                  <c:v>1</c:v>
                </c:pt>
                <c:pt idx="22">
                  <c:v>2</c:v>
                </c:pt>
                <c:pt idx="23">
                  <c:v>4</c:v>
                </c:pt>
                <c:pt idx="24">
                  <c:v>2</c:v>
                </c:pt>
                <c:pt idx="25">
                  <c:v>1</c:v>
                </c:pt>
                <c:pt idx="26">
                  <c:v>2</c:v>
                </c:pt>
                <c:pt idx="27">
                  <c:v>1</c:v>
                </c:pt>
                <c:pt idx="28">
                  <c:v>3</c:v>
                </c:pt>
                <c:pt idx="29">
                  <c:v>4</c:v>
                </c:pt>
                <c:pt idx="30">
                  <c:v>4</c:v>
                </c:pt>
                <c:pt idx="31">
                  <c:v>3</c:v>
                </c:pt>
                <c:pt idx="32">
                  <c:v>4</c:v>
                </c:pt>
                <c:pt idx="33">
                  <c:v>2</c:v>
                </c:pt>
                <c:pt idx="34">
                  <c:v>2</c:v>
                </c:pt>
                <c:pt idx="35">
                  <c:v>5</c:v>
                </c:pt>
                <c:pt idx="36">
                  <c:v>1</c:v>
                </c:pt>
                <c:pt idx="37">
                  <c:v>4</c:v>
                </c:pt>
                <c:pt idx="38">
                  <c:v>5</c:v>
                </c:pt>
                <c:pt idx="39">
                  <c:v>2</c:v>
                </c:pt>
                <c:pt idx="40">
                  <c:v>2</c:v>
                </c:pt>
                <c:pt idx="41">
                  <c:v>4</c:v>
                </c:pt>
                <c:pt idx="42">
                  <c:v>4</c:v>
                </c:pt>
                <c:pt idx="43">
                  <c:v>7</c:v>
                </c:pt>
                <c:pt idx="44">
                  <c:v>4</c:v>
                </c:pt>
                <c:pt idx="45">
                  <c:v>4</c:v>
                </c:pt>
                <c:pt idx="46">
                  <c:v>3</c:v>
                </c:pt>
                <c:pt idx="47">
                  <c:v>6</c:v>
                </c:pt>
                <c:pt idx="48">
                  <c:v>8</c:v>
                </c:pt>
                <c:pt idx="49">
                  <c:v>19</c:v>
                </c:pt>
                <c:pt idx="50">
                  <c:v>10</c:v>
                </c:pt>
                <c:pt idx="51">
                  <c:v>6</c:v>
                </c:pt>
                <c:pt idx="52">
                  <c:v>8</c:v>
                </c:pt>
                <c:pt idx="53">
                  <c:v>14</c:v>
                </c:pt>
                <c:pt idx="54">
                  <c:v>13</c:v>
                </c:pt>
                <c:pt idx="55">
                  <c:v>13</c:v>
                </c:pt>
                <c:pt idx="56">
                  <c:v>15</c:v>
                </c:pt>
                <c:pt idx="57">
                  <c:v>18</c:v>
                </c:pt>
                <c:pt idx="58">
                  <c:v>19</c:v>
                </c:pt>
                <c:pt idx="59">
                  <c:v>11</c:v>
                </c:pt>
                <c:pt idx="60">
                  <c:v>23</c:v>
                </c:pt>
                <c:pt idx="61">
                  <c:v>15</c:v>
                </c:pt>
                <c:pt idx="62">
                  <c:v>22</c:v>
                </c:pt>
                <c:pt idx="63">
                  <c:v>16</c:v>
                </c:pt>
                <c:pt idx="64">
                  <c:v>22</c:v>
                </c:pt>
                <c:pt idx="65">
                  <c:v>20</c:v>
                </c:pt>
                <c:pt idx="66">
                  <c:v>19</c:v>
                </c:pt>
                <c:pt idx="67">
                  <c:v>27</c:v>
                </c:pt>
                <c:pt idx="68">
                  <c:v>41</c:v>
                </c:pt>
                <c:pt idx="69">
                  <c:v>26</c:v>
                </c:pt>
                <c:pt idx="70">
                  <c:v>27</c:v>
                </c:pt>
                <c:pt idx="71">
                  <c:v>46</c:v>
                </c:pt>
                <c:pt idx="72">
                  <c:v>45</c:v>
                </c:pt>
                <c:pt idx="73">
                  <c:v>37</c:v>
                </c:pt>
                <c:pt idx="74">
                  <c:v>58</c:v>
                </c:pt>
                <c:pt idx="75">
                  <c:v>68</c:v>
                </c:pt>
                <c:pt idx="76">
                  <c:v>89</c:v>
                </c:pt>
                <c:pt idx="77">
                  <c:v>88</c:v>
                </c:pt>
                <c:pt idx="78">
                  <c:v>84</c:v>
                </c:pt>
                <c:pt idx="79">
                  <c:v>140</c:v>
                </c:pt>
                <c:pt idx="80">
                  <c:v>141</c:v>
                </c:pt>
                <c:pt idx="81">
                  <c:v>163</c:v>
                </c:pt>
                <c:pt idx="82">
                  <c:v>185</c:v>
                </c:pt>
                <c:pt idx="83">
                  <c:v>252</c:v>
                </c:pt>
                <c:pt idx="84">
                  <c:v>316</c:v>
                </c:pt>
                <c:pt idx="85">
                  <c:v>367</c:v>
                </c:pt>
                <c:pt idx="86">
                  <c:v>456</c:v>
                </c:pt>
                <c:pt idx="87">
                  <c:v>519</c:v>
                </c:pt>
                <c:pt idx="88">
                  <c:v>627</c:v>
                </c:pt>
                <c:pt idx="89">
                  <c:v>789</c:v>
                </c:pt>
                <c:pt idx="90">
                  <c:v>873</c:v>
                </c:pt>
                <c:pt idx="91">
                  <c:v>1009</c:v>
                </c:pt>
                <c:pt idx="92">
                  <c:v>1246</c:v>
                </c:pt>
                <c:pt idx="93">
                  <c:v>1456</c:v>
                </c:pt>
                <c:pt idx="94">
                  <c:v>1680</c:v>
                </c:pt>
                <c:pt idx="95">
                  <c:v>1869</c:v>
                </c:pt>
                <c:pt idx="96">
                  <c:v>2103</c:v>
                </c:pt>
                <c:pt idx="97">
                  <c:v>2483</c:v>
                </c:pt>
                <c:pt idx="98">
                  <c:v>2771</c:v>
                </c:pt>
                <c:pt idx="99">
                  <c:v>3022</c:v>
                </c:pt>
                <c:pt idx="100">
                  <c:v>3391</c:v>
                </c:pt>
                <c:pt idx="101">
                  <c:v>3705</c:v>
                </c:pt>
                <c:pt idx="102">
                  <c:v>4144</c:v>
                </c:pt>
                <c:pt idx="103">
                  <c:v>4407</c:v>
                </c:pt>
                <c:pt idx="104">
                  <c:v>4721</c:v>
                </c:pt>
                <c:pt idx="105">
                  <c:v>4974</c:v>
                </c:pt>
                <c:pt idx="106">
                  <c:v>5361</c:v>
                </c:pt>
                <c:pt idx="107">
                  <c:v>5535</c:v>
                </c:pt>
                <c:pt idx="108">
                  <c:v>5739</c:v>
                </c:pt>
                <c:pt idx="109">
                  <c:v>5956</c:v>
                </c:pt>
                <c:pt idx="110">
                  <c:v>6083</c:v>
                </c:pt>
                <c:pt idx="111">
                  <c:v>6228</c:v>
                </c:pt>
                <c:pt idx="112">
                  <c:v>6082</c:v>
                </c:pt>
                <c:pt idx="113">
                  <c:v>6004</c:v>
                </c:pt>
                <c:pt idx="114">
                  <c:v>5929</c:v>
                </c:pt>
                <c:pt idx="115">
                  <c:v>5952</c:v>
                </c:pt>
                <c:pt idx="116">
                  <c:v>5893</c:v>
                </c:pt>
                <c:pt idx="117">
                  <c:v>5908</c:v>
                </c:pt>
                <c:pt idx="118">
                  <c:v>5583</c:v>
                </c:pt>
                <c:pt idx="119">
                  <c:v>5729</c:v>
                </c:pt>
                <c:pt idx="120">
                  <c:v>5557</c:v>
                </c:pt>
                <c:pt idx="121">
                  <c:v>5486</c:v>
                </c:pt>
                <c:pt idx="122">
                  <c:v>5424</c:v>
                </c:pt>
                <c:pt idx="123">
                  <c:v>5552</c:v>
                </c:pt>
                <c:pt idx="124">
                  <c:v>5545</c:v>
                </c:pt>
                <c:pt idx="125">
                  <c:v>5381</c:v>
                </c:pt>
                <c:pt idx="126">
                  <c:v>5196</c:v>
                </c:pt>
                <c:pt idx="127">
                  <c:v>5141</c:v>
                </c:pt>
                <c:pt idx="128">
                  <c:v>4896</c:v>
                </c:pt>
                <c:pt idx="129">
                  <c:v>4802</c:v>
                </c:pt>
                <c:pt idx="130">
                  <c:v>4662</c:v>
                </c:pt>
                <c:pt idx="131">
                  <c:v>4384</c:v>
                </c:pt>
                <c:pt idx="132">
                  <c:v>4096</c:v>
                </c:pt>
                <c:pt idx="133">
                  <c:v>3882</c:v>
                </c:pt>
                <c:pt idx="134">
                  <c:v>3400</c:v>
                </c:pt>
                <c:pt idx="135">
                  <c:v>3212</c:v>
                </c:pt>
                <c:pt idx="136">
                  <c:v>2842</c:v>
                </c:pt>
                <c:pt idx="137">
                  <c:v>2636</c:v>
                </c:pt>
                <c:pt idx="138">
                  <c:v>2408</c:v>
                </c:pt>
                <c:pt idx="139">
                  <c:v>2098</c:v>
                </c:pt>
                <c:pt idx="140">
                  <c:v>1952</c:v>
                </c:pt>
                <c:pt idx="141">
                  <c:v>1699</c:v>
                </c:pt>
                <c:pt idx="142">
                  <c:v>1466</c:v>
                </c:pt>
                <c:pt idx="143">
                  <c:v>1339</c:v>
                </c:pt>
                <c:pt idx="144">
                  <c:v>1211</c:v>
                </c:pt>
                <c:pt idx="145">
                  <c:v>1014</c:v>
                </c:pt>
                <c:pt idx="146">
                  <c:v>916</c:v>
                </c:pt>
                <c:pt idx="147">
                  <c:v>837</c:v>
                </c:pt>
                <c:pt idx="148">
                  <c:v>704</c:v>
                </c:pt>
                <c:pt idx="149">
                  <c:v>592</c:v>
                </c:pt>
                <c:pt idx="150">
                  <c:v>534</c:v>
                </c:pt>
                <c:pt idx="151">
                  <c:v>408</c:v>
                </c:pt>
                <c:pt idx="152">
                  <c:v>376</c:v>
                </c:pt>
                <c:pt idx="153">
                  <c:v>292</c:v>
                </c:pt>
                <c:pt idx="154">
                  <c:v>279</c:v>
                </c:pt>
                <c:pt idx="155">
                  <c:v>161</c:v>
                </c:pt>
                <c:pt idx="156">
                  <c:v>185</c:v>
                </c:pt>
                <c:pt idx="157">
                  <c:v>92</c:v>
                </c:pt>
                <c:pt idx="158">
                  <c:v>66</c:v>
                </c:pt>
                <c:pt idx="159">
                  <c:v>48</c:v>
                </c:pt>
                <c:pt idx="160">
                  <c:v>43</c:v>
                </c:pt>
                <c:pt idx="161">
                  <c:v>23</c:v>
                </c:pt>
                <c:pt idx="162">
                  <c:v>15</c:v>
                </c:pt>
                <c:pt idx="163">
                  <c:v>33</c:v>
                </c:pt>
                <c:pt idx="164">
                  <c:v>23</c:v>
                </c:pt>
                <c:pt idx="165">
                  <c:v>9</c:v>
                </c:pt>
                <c:pt idx="166">
                  <c:v>13</c:v>
                </c:pt>
                <c:pt idx="167">
                  <c:v>5</c:v>
                </c:pt>
                <c:pt idx="168">
                  <c:v>7</c:v>
                </c:pt>
                <c:pt idx="169">
                  <c:v>5</c:v>
                </c:pt>
                <c:pt idx="170">
                  <c:v>2</c:v>
                </c:pt>
                <c:pt idx="171">
                  <c:v>2</c:v>
                </c:pt>
                <c:pt idx="172">
                  <c:v>5</c:v>
                </c:pt>
                <c:pt idx="173">
                  <c:v>4</c:v>
                </c:pt>
                <c:pt idx="174">
                  <c:v>2</c:v>
                </c:pt>
                <c:pt idx="175">
                  <c:v>2</c:v>
                </c:pt>
                <c:pt idx="176">
                  <c:v>1</c:v>
                </c:pt>
                <c:pt idx="177">
                  <c:v>1</c:v>
                </c:pt>
                <c:pt idx="178">
                  <c:v>3</c:v>
                </c:pt>
                <c:pt idx="179">
                  <c:v>2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2</c:v>
                </c:pt>
                <c:pt idx="185">
                  <c:v>1</c:v>
                </c:pt>
                <c:pt idx="186">
                  <c:v>1</c:v>
                </c:pt>
                <c:pt idx="187">
                  <c:v>2</c:v>
                </c:pt>
                <c:pt idx="188">
                  <c:v>1</c:v>
                </c:pt>
                <c:pt idx="189">
                  <c:v>2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2</c:v>
                </c:pt>
                <c:pt idx="200">
                  <c:v>2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2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2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2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2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2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2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2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A16-4FE3-83A7-01B325B0C5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784574832"/>
        <c:axId val="-784572112"/>
      </c:barChart>
      <c:catAx>
        <c:axId val="-7845748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784572112"/>
        <c:crosses val="autoZero"/>
        <c:auto val="1"/>
        <c:lblAlgn val="ctr"/>
        <c:lblOffset val="100"/>
        <c:noMultiLvlLbl val="0"/>
      </c:catAx>
      <c:valAx>
        <c:axId val="-7845721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784574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8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40000"/>
            <a:lumOff val="60000"/>
          </a:schemeClr>
        </a:solidFill>
        <a:round/>
      </a:ln>
    </cs:spPr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86F02-50D0-4DCA-BC7A-28B0CC873BB2}" type="datetimeFigureOut">
              <a:rPr lang="zh-CN" altLang="en-US" smtClean="0"/>
              <a:t>2017/12/10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09928-6755-425B-9526-43851B500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99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66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759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9875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583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7189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499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793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2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858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14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83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182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74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04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19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59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71515-F9A4-4BD9-92BE-C7C451383C24}" type="datetimeFigureOut">
              <a:rPr lang="zh-CN" altLang="en-US" smtClean="0"/>
              <a:t>2017/12/10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626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395922" y="2522219"/>
            <a:ext cx="11241194" cy="758993"/>
          </a:xfrm>
        </p:spPr>
        <p:txBody>
          <a:bodyPr/>
          <a:lstStyle/>
          <a:p>
            <a:r>
              <a:rPr lang="en-US" altLang="zh-CN" sz="3200" b="1" dirty="0" smtClean="0"/>
              <a:t>Virtual Screening of ACC Allosteric Inhibitor</a:t>
            </a:r>
            <a:endParaRPr lang="zh-CN" alt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9447" y="3570773"/>
            <a:ext cx="7766936" cy="109689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zh-CN" dirty="0" smtClean="0"/>
              <a:t>Yao Chen</a:t>
            </a:r>
            <a:endParaRPr lang="en-US" altLang="zh-CN" dirty="0"/>
          </a:p>
          <a:p>
            <a:pPr algn="ctr"/>
            <a:r>
              <a:rPr lang="en-US" altLang="zh-CN" dirty="0" smtClean="0"/>
              <a:t>Dr.CG-Zhang</a:t>
            </a:r>
          </a:p>
          <a:p>
            <a:pPr algn="ctr"/>
            <a:r>
              <a:rPr lang="en-US" altLang="zh-CN" dirty="0" err="1" smtClean="0"/>
              <a:t>Dr.Yuan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3830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127993"/>
            <a:ext cx="10515600" cy="900186"/>
          </a:xfrm>
        </p:spPr>
        <p:txBody>
          <a:bodyPr/>
          <a:lstStyle/>
          <a:p>
            <a:r>
              <a:rPr lang="en-US" dirty="0"/>
              <a:t>Steps of </a:t>
            </a:r>
            <a:r>
              <a:rPr lang="en-US" altLang="zh-CN" dirty="0" smtClean="0"/>
              <a:t>Screening</a:t>
            </a:r>
            <a:endParaRPr lang="zh-CN" altLang="en-US" dirty="0"/>
          </a:p>
        </p:txBody>
      </p:sp>
      <p:cxnSp>
        <p:nvCxnSpPr>
          <p:cNvPr id="18" name="Straight Arrow Connector 17"/>
          <p:cNvCxnSpPr>
            <a:stCxn id="15" idx="2"/>
            <a:endCxn id="22" idx="0"/>
          </p:cNvCxnSpPr>
          <p:nvPr/>
        </p:nvCxnSpPr>
        <p:spPr>
          <a:xfrm>
            <a:off x="2284017" y="5002325"/>
            <a:ext cx="223933" cy="5001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1476656" y="5502466"/>
            <a:ext cx="2062588" cy="77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smtClean="0"/>
              <a:t>select 100</a:t>
            </a:r>
            <a:endParaRPr lang="zh-CN" altLang="en-US" sz="2400" b="1" dirty="0"/>
          </a:p>
        </p:txBody>
      </p:sp>
      <p:pic>
        <p:nvPicPr>
          <p:cNvPr id="31" name="Picture 6" descr="“计算机集群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509" y="4222744"/>
            <a:ext cx="3278107" cy="184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738942"/>
              </p:ext>
            </p:extLst>
          </p:nvPr>
        </p:nvGraphicFramePr>
        <p:xfrm>
          <a:off x="5489128" y="1663494"/>
          <a:ext cx="4656883" cy="2022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833"/>
                <a:gridCol w="755833"/>
                <a:gridCol w="768987"/>
                <a:gridCol w="1116769"/>
                <a:gridCol w="1259461"/>
              </a:tblGrid>
              <a:tr h="4246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Step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Each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Total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Cores usage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Actual Time</a:t>
                      </a:r>
                      <a:endParaRPr lang="en-US" sz="1400" dirty="0"/>
                    </a:p>
                  </a:txBody>
                  <a:tcPr/>
                </a:tc>
              </a:tr>
              <a:tr h="460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30 s</a:t>
                      </a:r>
                      <a:endParaRPr lang="en-US" sz="1400" dirty="0" smtClean="0"/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2000h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18h</a:t>
                      </a:r>
                      <a:endParaRPr lang="en-US" sz="1400" dirty="0"/>
                    </a:p>
                  </a:txBody>
                  <a:tcPr/>
                </a:tc>
              </a:tr>
              <a:tr h="4868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10min</a:t>
                      </a:r>
                      <a:endParaRPr lang="en-US" sz="1400" dirty="0" smtClean="0"/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4000h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32h</a:t>
                      </a:r>
                      <a:endParaRPr lang="en-US" sz="1400" dirty="0"/>
                    </a:p>
                  </a:txBody>
                  <a:tcPr/>
                </a:tc>
              </a:tr>
              <a:tr h="4681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1200h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60h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6214509" y="1028179"/>
            <a:ext cx="260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Time Consumption</a:t>
            </a:r>
            <a:endParaRPr lang="en-US" b="1" dirty="0"/>
          </a:p>
        </p:txBody>
      </p:sp>
      <p:sp>
        <p:nvSpPr>
          <p:cNvPr id="40" name="文本框 39"/>
          <p:cNvSpPr txBox="1"/>
          <p:nvPr/>
        </p:nvSpPr>
        <p:spPr>
          <a:xfrm>
            <a:off x="6104377" y="4004859"/>
            <a:ext cx="543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Implementation of High Performance Computing </a:t>
            </a:r>
            <a:endParaRPr lang="en-US" b="1" dirty="0"/>
          </a:p>
        </p:txBody>
      </p:sp>
      <p:sp>
        <p:nvSpPr>
          <p:cNvPr id="41" name="矩形 40"/>
          <p:cNvSpPr/>
          <p:nvPr/>
        </p:nvSpPr>
        <p:spPr>
          <a:xfrm>
            <a:off x="6609397" y="6096801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Open Sans"/>
              </a:rPr>
              <a:t> UK HPC cluster (DLX2/3)</a:t>
            </a:r>
            <a:endParaRPr lang="en-US" b="1" dirty="0">
              <a:solidFill>
                <a:srgbClr val="0070C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17585" y="578086"/>
            <a:ext cx="4224320" cy="4572684"/>
            <a:chOff x="1341520" y="781337"/>
            <a:chExt cx="4224320" cy="4572684"/>
          </a:xfrm>
        </p:grpSpPr>
        <p:sp>
          <p:nvSpPr>
            <p:cNvPr id="29" name="矩形 28"/>
            <p:cNvSpPr/>
            <p:nvPr/>
          </p:nvSpPr>
          <p:spPr>
            <a:xfrm>
              <a:off x="1341520" y="2425646"/>
              <a:ext cx="2049744" cy="29283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341520" y="1169834"/>
              <a:ext cx="2049744" cy="12558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1721142" y="1228805"/>
              <a:ext cx="1573617" cy="8753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400" b="1" dirty="0" smtClean="0"/>
                <a:t>250,000</a:t>
              </a:r>
              <a:endParaRPr lang="zh-CN" altLang="en-US" sz="2400" b="1" dirty="0"/>
            </a:p>
          </p:txBody>
        </p:sp>
        <p:cxnSp>
          <p:nvCxnSpPr>
            <p:cNvPr id="8" name="Straight Arrow Connector 7"/>
            <p:cNvCxnSpPr>
              <a:stCxn id="6" idx="2"/>
              <a:endCxn id="9" idx="0"/>
            </p:cNvCxnSpPr>
            <p:nvPr/>
          </p:nvCxnSpPr>
          <p:spPr>
            <a:xfrm>
              <a:off x="2507951" y="2104153"/>
              <a:ext cx="1" cy="29689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itle 1"/>
            <p:cNvSpPr txBox="1">
              <a:spLocks/>
            </p:cNvSpPr>
            <p:nvPr/>
          </p:nvSpPr>
          <p:spPr>
            <a:xfrm>
              <a:off x="1833582" y="2401043"/>
              <a:ext cx="1348740" cy="7715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400" b="1" dirty="0" smtClean="0"/>
                <a:t>25,000</a:t>
              </a:r>
              <a:endParaRPr lang="zh-CN" altLang="en-US" sz="2400" b="1" dirty="0"/>
            </a:p>
          </p:txBody>
        </p:sp>
        <p:cxnSp>
          <p:nvCxnSpPr>
            <p:cNvPr id="10" name="Straight Arrow Connector 9"/>
            <p:cNvCxnSpPr>
              <a:stCxn id="9" idx="2"/>
              <a:endCxn id="11" idx="0"/>
            </p:cNvCxnSpPr>
            <p:nvPr/>
          </p:nvCxnSpPr>
          <p:spPr>
            <a:xfrm>
              <a:off x="2507952" y="3172568"/>
              <a:ext cx="0" cy="2449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itle 1"/>
            <p:cNvSpPr txBox="1">
              <a:spLocks/>
            </p:cNvSpPr>
            <p:nvPr/>
          </p:nvSpPr>
          <p:spPr>
            <a:xfrm>
              <a:off x="1833582" y="3417547"/>
              <a:ext cx="1348740" cy="7715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400" b="1" dirty="0" smtClean="0"/>
                <a:t>4,000</a:t>
              </a:r>
              <a:endParaRPr lang="zh-CN" altLang="en-US" sz="2400" b="1" dirty="0"/>
            </a:p>
          </p:txBody>
        </p:sp>
        <p:cxnSp>
          <p:nvCxnSpPr>
            <p:cNvPr id="13" name="Straight Arrow Connector 12"/>
            <p:cNvCxnSpPr>
              <a:stCxn id="11" idx="2"/>
              <a:endCxn id="15" idx="0"/>
            </p:cNvCxnSpPr>
            <p:nvPr/>
          </p:nvCxnSpPr>
          <p:spPr>
            <a:xfrm>
              <a:off x="2507952" y="4189072"/>
              <a:ext cx="0" cy="2449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itle 1"/>
            <p:cNvSpPr txBox="1">
              <a:spLocks/>
            </p:cNvSpPr>
            <p:nvPr/>
          </p:nvSpPr>
          <p:spPr>
            <a:xfrm>
              <a:off x="1757382" y="4434051"/>
              <a:ext cx="1501139" cy="7715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400" b="1" dirty="0" smtClean="0"/>
                <a:t>  1000</a:t>
              </a:r>
              <a:endParaRPr lang="zh-CN" altLang="en-US" sz="2400" b="1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474194" y="1839438"/>
              <a:ext cx="1043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90C226"/>
                  </a:solidFill>
                </a:rPr>
                <a:t>Docking</a:t>
              </a:r>
              <a:endParaRPr lang="en-US" dirty="0">
                <a:solidFill>
                  <a:srgbClr val="90C226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407440" y="3568660"/>
              <a:ext cx="774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E76618"/>
                  </a:solidFill>
                </a:rPr>
                <a:t>BEAR</a:t>
              </a:r>
              <a:endParaRPr lang="en-US" dirty="0">
                <a:solidFill>
                  <a:srgbClr val="E76618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463192" y="1492140"/>
              <a:ext cx="1274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90C226"/>
                  </a:solidFill>
                </a:rPr>
                <a:t>Steps1</a:t>
              </a:r>
              <a:endParaRPr lang="en-US" dirty="0">
                <a:solidFill>
                  <a:srgbClr val="90C226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370491" y="3069208"/>
              <a:ext cx="1250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E76618"/>
                  </a:solidFill>
                </a:rPr>
                <a:t>Steps 2</a:t>
              </a:r>
              <a:endParaRPr lang="en-US" dirty="0">
                <a:solidFill>
                  <a:srgbClr val="E76618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391264" y="4120929"/>
              <a:ext cx="2174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E76618"/>
                  </a:solidFill>
                </a:rPr>
                <a:t>Steps </a:t>
              </a:r>
              <a:r>
                <a:rPr lang="en-US" dirty="0" smtClean="0">
                  <a:solidFill>
                    <a:srgbClr val="E76618"/>
                  </a:solidFill>
                </a:rPr>
                <a:t>3 </a:t>
              </a:r>
            </a:p>
            <a:p>
              <a:r>
                <a:rPr lang="en-US" dirty="0" smtClean="0">
                  <a:solidFill>
                    <a:srgbClr val="E76618"/>
                  </a:solidFill>
                </a:rPr>
                <a:t>(GPU Acceleration)</a:t>
              </a:r>
              <a:endParaRPr lang="en-US" dirty="0">
                <a:solidFill>
                  <a:srgbClr val="E76618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132681" y="781337"/>
              <a:ext cx="1274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90C226"/>
                  </a:solidFill>
                </a:rPr>
                <a:t>NCI</a:t>
              </a:r>
              <a:endParaRPr lang="en-US" dirty="0">
                <a:solidFill>
                  <a:srgbClr val="90C22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285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619125" y="572568"/>
            <a:ext cx="4772025" cy="6142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1" y="46297"/>
            <a:ext cx="10515600" cy="526271"/>
          </a:xfrm>
        </p:spPr>
        <p:txBody>
          <a:bodyPr>
            <a:normAutofit/>
          </a:bodyPr>
          <a:lstStyle/>
          <a:p>
            <a:r>
              <a:rPr lang="en-US" altLang="zh-CN" sz="2800" b="1" dirty="0" smtClean="0"/>
              <a:t>3.Docking Result</a:t>
            </a:r>
            <a:endParaRPr lang="zh-CN" altLang="en-US" sz="28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845464" y="572568"/>
            <a:ext cx="5045075" cy="3316843"/>
            <a:chOff x="847952" y="517531"/>
            <a:chExt cx="11429909" cy="5562845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82048042"/>
                </p:ext>
              </p:extLst>
            </p:nvPr>
          </p:nvGraphicFramePr>
          <p:xfrm>
            <a:off x="847952" y="517531"/>
            <a:ext cx="9479099" cy="54468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9022431" y="1305108"/>
              <a:ext cx="2609241" cy="464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/>
                <a:t>Number</a:t>
              </a:r>
              <a:endParaRPr lang="zh-CN" altLang="en-US" sz="12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871798" y="5615807"/>
              <a:ext cx="2406063" cy="464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/>
                <a:t>Score</a:t>
              </a:r>
              <a:endParaRPr lang="zh-CN" altLang="en-US" sz="1200" b="1" dirty="0"/>
            </a:p>
          </p:txBody>
        </p:sp>
      </p:grpSp>
      <p:sp>
        <p:nvSpPr>
          <p:cNvPr id="3" name="矩形 2"/>
          <p:cNvSpPr/>
          <p:nvPr/>
        </p:nvSpPr>
        <p:spPr>
          <a:xfrm>
            <a:off x="4259445" y="0"/>
            <a:ext cx="3745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Point of differentiating the Energy</a:t>
            </a:r>
            <a:endParaRPr 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5804411" y="628451"/>
            <a:ext cx="4919488" cy="3116344"/>
            <a:chOff x="622300" y="215900"/>
            <a:chExt cx="11305076" cy="5778561"/>
          </a:xfrm>
        </p:grpSpPr>
        <p:grpSp>
          <p:nvGrpSpPr>
            <p:cNvPr id="9" name="组合 8"/>
            <p:cNvGrpSpPr/>
            <p:nvPr/>
          </p:nvGrpSpPr>
          <p:grpSpPr>
            <a:xfrm>
              <a:off x="622300" y="215900"/>
              <a:ext cx="11305076" cy="5778561"/>
              <a:chOff x="622300" y="215900"/>
              <a:chExt cx="11305076" cy="5778561"/>
            </a:xfrm>
          </p:grpSpPr>
          <p:graphicFrame>
            <p:nvGraphicFramePr>
              <p:cNvPr id="11" name="Chart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2492162"/>
                  </p:ext>
                </p:extLst>
              </p:nvPr>
            </p:nvGraphicFramePr>
            <p:xfrm>
              <a:off x="622300" y="215900"/>
              <a:ext cx="9648536" cy="577856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2" name="TextBox 2"/>
              <p:cNvSpPr txBox="1"/>
              <p:nvPr/>
            </p:nvSpPr>
            <p:spPr>
              <a:xfrm>
                <a:off x="9447053" y="4893533"/>
                <a:ext cx="2480323" cy="513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/>
                  <a:t>ΔG(kcal)</a:t>
                </a:r>
                <a:endParaRPr lang="zh-CN" altLang="en-US" sz="1200" b="1" dirty="0"/>
              </a:p>
            </p:txBody>
          </p:sp>
        </p:grpSp>
        <p:sp>
          <p:nvSpPr>
            <p:cNvPr id="10" name="TextBox 4"/>
            <p:cNvSpPr txBox="1"/>
            <p:nvPr/>
          </p:nvSpPr>
          <p:spPr>
            <a:xfrm>
              <a:off x="9022526" y="869473"/>
              <a:ext cx="2442422" cy="513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/>
                <a:t>Number</a:t>
              </a:r>
              <a:endParaRPr lang="zh-CN" altLang="en-US" sz="1200" b="1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685102" y="3702098"/>
            <a:ext cx="5170682" cy="3074326"/>
            <a:chOff x="1151502" y="1052779"/>
            <a:chExt cx="9748857" cy="5424933"/>
          </a:xfrm>
        </p:grpSpPr>
        <p:graphicFrame>
          <p:nvGraphicFramePr>
            <p:cNvPr id="14" name="Chart 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2977484"/>
                </p:ext>
              </p:extLst>
            </p:nvPr>
          </p:nvGraphicFramePr>
          <p:xfrm>
            <a:off x="1151502" y="1052779"/>
            <a:ext cx="8530884" cy="54249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5" name="TextBox 2"/>
            <p:cNvSpPr txBox="1"/>
            <p:nvPr/>
          </p:nvSpPr>
          <p:spPr>
            <a:xfrm>
              <a:off x="8616720" y="5515420"/>
              <a:ext cx="2283639" cy="488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/>
                <a:t>ΔG(kcal)</a:t>
              </a:r>
              <a:endParaRPr lang="zh-CN" altLang="en-US" sz="1200" b="1" dirty="0"/>
            </a:p>
          </p:txBody>
        </p:sp>
        <p:sp>
          <p:nvSpPr>
            <p:cNvPr id="16" name="TextBox 4"/>
            <p:cNvSpPr txBox="1"/>
            <p:nvPr/>
          </p:nvSpPr>
          <p:spPr>
            <a:xfrm>
              <a:off x="8540568" y="1685985"/>
              <a:ext cx="2187289" cy="488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/>
                <a:t>Number</a:t>
              </a:r>
              <a:endParaRPr lang="zh-CN" altLang="en-US" sz="1200" b="1" dirty="0"/>
            </a:p>
          </p:txBody>
        </p:sp>
      </p:grpSp>
      <p:graphicFrame>
        <p:nvGraphicFramePr>
          <p:cNvPr id="17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09290"/>
              </p:ext>
            </p:extLst>
          </p:nvPr>
        </p:nvGraphicFramePr>
        <p:xfrm>
          <a:off x="960223" y="3762397"/>
          <a:ext cx="4206137" cy="2870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0" name="直接连接符 19"/>
          <p:cNvCxnSpPr/>
          <p:nvPr/>
        </p:nvCxnSpPr>
        <p:spPr>
          <a:xfrm>
            <a:off x="2508885" y="857094"/>
            <a:ext cx="0" cy="2652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580376" y="980919"/>
            <a:ext cx="0" cy="24471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452360" y="4190463"/>
            <a:ext cx="0" cy="23176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2404872" y="3889411"/>
            <a:ext cx="18288" cy="26186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2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136" y="199402"/>
            <a:ext cx="8596668" cy="7491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858" y="804392"/>
            <a:ext cx="8252267" cy="547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7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92" y="67227"/>
            <a:ext cx="10515600" cy="526547"/>
          </a:xfrm>
        </p:spPr>
        <p:txBody>
          <a:bodyPr>
            <a:normAutofit/>
          </a:bodyPr>
          <a:lstStyle/>
          <a:p>
            <a:r>
              <a:rPr lang="en-US" altLang="zh-CN" sz="2800" b="1" dirty="0" smtClean="0"/>
              <a:t>Result of Virtual Screening</a:t>
            </a:r>
            <a:endParaRPr lang="zh-CN" altLang="en-US" sz="28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401563" y="863736"/>
            <a:ext cx="10995476" cy="5559039"/>
            <a:chOff x="-99588" y="253497"/>
            <a:chExt cx="12439461" cy="66045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92993" y="699445"/>
              <a:ext cx="2765231" cy="252953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9541" y="3720739"/>
              <a:ext cx="2961643" cy="256536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4775" y="699445"/>
              <a:ext cx="2849724" cy="252953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639" y="686918"/>
              <a:ext cx="2951201" cy="254205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6765" y="3746318"/>
              <a:ext cx="2852681" cy="253978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98137" y="3720739"/>
              <a:ext cx="2838533" cy="25909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7639" y="3720740"/>
              <a:ext cx="2950403" cy="259094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86946" y="686918"/>
              <a:ext cx="2849724" cy="2546203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flipV="1">
              <a:off x="-99588" y="3440317"/>
              <a:ext cx="12439461" cy="2716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053535" y="253497"/>
              <a:ext cx="42385" cy="6604503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502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67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838200" y="1059679"/>
            <a:ext cx="10515600" cy="5117284"/>
          </a:xfrm>
        </p:spPr>
        <p:txBody>
          <a:bodyPr>
            <a:normAutofit/>
          </a:bodyPr>
          <a:lstStyle/>
          <a:p>
            <a:r>
              <a:rPr lang="en-US" sz="1600" dirty="0" err="1" smtClean="0"/>
              <a:t>Dahlin</a:t>
            </a:r>
            <a:r>
              <a:rPr lang="en-US" sz="1600" dirty="0" smtClean="0"/>
              <a:t>, J. L., et al. (2015). "PAINS in the assay: chemical mechanisms of assay interference and promiscuous enzymatic inhibition observed during a sulfhydryl-scavenging HTS." </a:t>
            </a:r>
            <a:r>
              <a:rPr lang="en-US" sz="1600" u="sng" dirty="0" smtClean="0"/>
              <a:t>J Med </a:t>
            </a:r>
            <a:r>
              <a:rPr lang="en-US" sz="1600" u="sng" dirty="0" err="1" smtClean="0"/>
              <a:t>Chem</a:t>
            </a:r>
            <a:r>
              <a:rPr lang="en-US" sz="1600" dirty="0" smtClean="0"/>
              <a:t> </a:t>
            </a:r>
            <a:r>
              <a:rPr lang="en-US" sz="1600" b="1" dirty="0" smtClean="0"/>
              <a:t>58</a:t>
            </a:r>
            <a:r>
              <a:rPr lang="en-US" sz="1600" dirty="0" smtClean="0"/>
              <a:t>(5): 2091-2113.</a:t>
            </a:r>
          </a:p>
          <a:p>
            <a:r>
              <a:rPr lang="en-US" sz="1600" dirty="0" smtClean="0"/>
              <a:t>J. W. Corbett, K. D. Freeman-Cook, R. Elliott, F. </a:t>
            </a:r>
            <a:r>
              <a:rPr lang="en-US" sz="1600" dirty="0" err="1" smtClean="0"/>
              <a:t>Vajdos</a:t>
            </a:r>
            <a:r>
              <a:rPr lang="en-US" sz="1600" dirty="0" smtClean="0"/>
              <a:t>, F. </a:t>
            </a:r>
            <a:r>
              <a:rPr lang="en-US" sz="1600" dirty="0" err="1" smtClean="0"/>
              <a:t>Rajamohan</a:t>
            </a:r>
            <a:r>
              <a:rPr lang="en-US" sz="1600" dirty="0" smtClean="0"/>
              <a:t>, D. </a:t>
            </a:r>
            <a:r>
              <a:rPr lang="en-US" sz="1600" dirty="0" err="1" smtClean="0"/>
              <a:t>Kohls</a:t>
            </a:r>
            <a:r>
              <a:rPr lang="en-US" sz="1600" dirty="0" smtClean="0"/>
              <a:t>, E. Marr, H. Zhang, L. Tong, M. </a:t>
            </a:r>
            <a:r>
              <a:rPr lang="en-US" sz="1600" dirty="0" err="1" smtClean="0"/>
              <a:t>Tu</a:t>
            </a:r>
            <a:r>
              <a:rPr lang="en-US" sz="1600" dirty="0" smtClean="0"/>
              <a:t>, S. </a:t>
            </a:r>
            <a:r>
              <a:rPr lang="en-US" sz="1600" dirty="0" err="1" smtClean="0"/>
              <a:t>Murdande</a:t>
            </a:r>
            <a:r>
              <a:rPr lang="en-US" sz="1600" dirty="0" smtClean="0"/>
              <a:t>, S. D. Doran, J. A. Houser, W. Song, C. J. Jones, S. B. Coffey, L. </a:t>
            </a:r>
            <a:r>
              <a:rPr lang="en-US" sz="1600" dirty="0" err="1" smtClean="0"/>
              <a:t>Buzon</a:t>
            </a:r>
            <a:r>
              <a:rPr lang="en-US" sz="1600" dirty="0" smtClean="0"/>
              <a:t>, M. L. </a:t>
            </a:r>
            <a:r>
              <a:rPr lang="en-US" sz="1600" dirty="0" err="1" smtClean="0"/>
              <a:t>Minich</a:t>
            </a:r>
            <a:r>
              <a:rPr lang="en-US" sz="1600" dirty="0" smtClean="0"/>
              <a:t>, K. J. </a:t>
            </a:r>
            <a:r>
              <a:rPr lang="en-US" sz="1600" dirty="0" err="1" smtClean="0"/>
              <a:t>Dirico</a:t>
            </a:r>
            <a:r>
              <a:rPr lang="en-US" sz="1600" dirty="0" smtClean="0"/>
              <a:t>, S. </a:t>
            </a:r>
            <a:r>
              <a:rPr lang="en-US" sz="1600" dirty="0" err="1" smtClean="0"/>
              <a:t>Tapley</a:t>
            </a:r>
            <a:r>
              <a:rPr lang="en-US" sz="1600" dirty="0" smtClean="0"/>
              <a:t>, R. K. McPherson, E. </a:t>
            </a:r>
            <a:r>
              <a:rPr lang="en-US" sz="1600" dirty="0" err="1" smtClean="0"/>
              <a:t>Sugarman</a:t>
            </a:r>
            <a:r>
              <a:rPr lang="en-US" sz="1600" dirty="0" smtClean="0"/>
              <a:t>, H. J. Harwood, Jr., W. </a:t>
            </a:r>
            <a:r>
              <a:rPr lang="en-US" sz="1600" dirty="0" err="1" smtClean="0"/>
              <a:t>Esler</a:t>
            </a:r>
            <a:r>
              <a:rPr lang="en-US" sz="1600" dirty="0" smtClean="0"/>
              <a:t>, </a:t>
            </a:r>
            <a:r>
              <a:rPr lang="en-US" sz="1600" i="1" dirty="0" err="1" smtClean="0"/>
              <a:t>Bioorg</a:t>
            </a:r>
            <a:r>
              <a:rPr lang="en-US" sz="1600" i="1" dirty="0" smtClean="0"/>
              <a:t> Med </a:t>
            </a:r>
            <a:r>
              <a:rPr lang="en-US" sz="1600" i="1" dirty="0" err="1" smtClean="0"/>
              <a:t>Chem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Lett</a:t>
            </a:r>
            <a:r>
              <a:rPr lang="en-US" sz="1600" i="1" dirty="0" smtClean="0"/>
              <a:t> </a:t>
            </a:r>
            <a:r>
              <a:rPr lang="en-US" sz="1600" b="1" dirty="0" smtClean="0"/>
              <a:t>2010</a:t>
            </a:r>
            <a:r>
              <a:rPr lang="en-US" sz="1600" dirty="0" smtClean="0"/>
              <a:t>, </a:t>
            </a:r>
            <a:r>
              <a:rPr lang="en-US" sz="1600" i="1" dirty="0" smtClean="0"/>
              <a:t>20</a:t>
            </a:r>
            <a:r>
              <a:rPr lang="en-US" sz="1600" dirty="0" smtClean="0"/>
              <a:t>, 2383-2388.</a:t>
            </a:r>
          </a:p>
          <a:p>
            <a:r>
              <a:rPr lang="it-IT" sz="1600" dirty="0" smtClean="0"/>
              <a:t>G. Degliesposti, C. Portioli, M. D. Parenti, G. Rastelli, </a:t>
            </a:r>
            <a:r>
              <a:rPr lang="it-IT" sz="1600" i="1" dirty="0" smtClean="0"/>
              <a:t>J Biomol Screen </a:t>
            </a:r>
            <a:r>
              <a:rPr lang="it-IT" sz="1600" b="1" dirty="0" smtClean="0"/>
              <a:t>2011</a:t>
            </a:r>
            <a:r>
              <a:rPr lang="it-IT" sz="1600" dirty="0" smtClean="0"/>
              <a:t>, </a:t>
            </a:r>
            <a:r>
              <a:rPr lang="it-IT" sz="1600" i="1" dirty="0" smtClean="0"/>
              <a:t>16</a:t>
            </a:r>
            <a:r>
              <a:rPr lang="it-IT" sz="1600" dirty="0" smtClean="0"/>
              <a:t>, 129-133.</a:t>
            </a:r>
          </a:p>
          <a:p>
            <a:r>
              <a:rPr lang="it-IT" sz="1600" dirty="0"/>
              <a:t>A. M. Ferrari, G. Degliesposti, M. Sgobba, G. Rastelli, Bioorg Med Chem 2007, 15, 7865-7877.</a:t>
            </a:r>
          </a:p>
          <a:p>
            <a:r>
              <a:rPr lang="en-US" sz="1600" dirty="0"/>
              <a:t>G. Harriman, J. Greenwood, S. </a:t>
            </a:r>
            <a:r>
              <a:rPr lang="en-US" sz="1600" dirty="0" err="1"/>
              <a:t>Bhat</a:t>
            </a:r>
            <a:r>
              <a:rPr lang="en-US" sz="1600" dirty="0"/>
              <a:t>, X. Huang, R. Wang, D. Paul, L. Tong, A. K. </a:t>
            </a:r>
            <a:r>
              <a:rPr lang="en-US" sz="1600" dirty="0" err="1"/>
              <a:t>Saha</a:t>
            </a:r>
            <a:r>
              <a:rPr lang="en-US" sz="1600" dirty="0"/>
              <a:t>, W. F. </a:t>
            </a:r>
            <a:r>
              <a:rPr lang="en-US" sz="1600" dirty="0" err="1"/>
              <a:t>Westlin</a:t>
            </a:r>
            <a:r>
              <a:rPr lang="en-US" sz="1600" dirty="0"/>
              <a:t>, R. </a:t>
            </a:r>
            <a:r>
              <a:rPr lang="en-US" sz="1600" dirty="0" err="1"/>
              <a:t>Kapeller</a:t>
            </a:r>
            <a:r>
              <a:rPr lang="en-US" sz="1600" dirty="0"/>
              <a:t>, H. J. Harwood, Jr., </a:t>
            </a:r>
            <a:r>
              <a:rPr lang="pl-PL" sz="1600" dirty="0"/>
              <a:t>Proc Natl Acad Sci U S A 2016, 113, E1796-1805.</a:t>
            </a:r>
          </a:p>
          <a:p>
            <a:r>
              <a:rPr lang="en-US" sz="1600" dirty="0"/>
              <a:t>M. A. Silvers, S. </a:t>
            </a:r>
            <a:r>
              <a:rPr lang="en-US" sz="1600" dirty="0" err="1"/>
              <a:t>Pakhomova</a:t>
            </a:r>
            <a:r>
              <a:rPr lang="en-US" sz="1600" dirty="0"/>
              <a:t>, D. B. </a:t>
            </a:r>
            <a:r>
              <a:rPr lang="en-US" sz="1600" dirty="0" err="1"/>
              <a:t>Neau</a:t>
            </a:r>
            <a:r>
              <a:rPr lang="en-US" sz="1600" dirty="0"/>
              <a:t>, W. C. Silvers, N. </a:t>
            </a:r>
            <a:r>
              <a:rPr lang="en-US" sz="1600" dirty="0" err="1"/>
              <a:t>Anzalone</a:t>
            </a:r>
            <a:r>
              <a:rPr lang="en-US" sz="1600" dirty="0"/>
              <a:t>, C. M. Taylor, G. L. Waldrop, Biochemistry 2016, 55, 4666-4674.</a:t>
            </a:r>
          </a:p>
          <a:p>
            <a:r>
              <a:rPr lang="en-US" sz="1600" dirty="0"/>
              <a:t>L. Tong, H. J. Harwood, Jr., J Cell </a:t>
            </a:r>
            <a:r>
              <a:rPr lang="en-US" sz="1600" dirty="0" err="1"/>
              <a:t>Biochem</a:t>
            </a:r>
            <a:r>
              <a:rPr lang="en-US" sz="1600" dirty="0"/>
              <a:t> 2006, 99, 1476-1488.</a:t>
            </a:r>
          </a:p>
          <a:p>
            <a:r>
              <a:rPr lang="de-DE" sz="1600" dirty="0"/>
              <a:t>J. Wei, L. Tong, Nature 2015, 526, 723-727.</a:t>
            </a:r>
          </a:p>
          <a:p>
            <a:r>
              <a:rPr lang="es-ES" sz="1600" dirty="0"/>
              <a:t>D. B. Jump, M. Torres-Gonzalez, L. K. Olson, Biochem Pharmacol 2011, 81, 649-660.</a:t>
            </a:r>
          </a:p>
          <a:p>
            <a:endParaRPr lang="en-US" i="1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717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77353" y="2665664"/>
            <a:ext cx="8596668" cy="781050"/>
          </a:xfrm>
        </p:spPr>
        <p:txBody>
          <a:bodyPr/>
          <a:lstStyle/>
          <a:p>
            <a:r>
              <a:rPr lang="en-US" altLang="zh-CN" dirty="0" smtClean="0"/>
              <a:t>Question?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5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639" y="341458"/>
            <a:ext cx="8596668" cy="59535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ACC ( Acetyl Coenzyme A Carboxylase) </a:t>
            </a:r>
            <a:endParaRPr 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1389" y="3005167"/>
            <a:ext cx="3392680" cy="42091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err="1" smtClean="0">
                <a:solidFill>
                  <a:schemeClr val="tx1"/>
                </a:solidFill>
              </a:rPr>
              <a:t>FANsy</a:t>
            </a:r>
            <a:r>
              <a:rPr lang="en-US" b="1" dirty="0" smtClean="0">
                <a:solidFill>
                  <a:schemeClr val="tx1"/>
                </a:solidFill>
              </a:rPr>
              <a:t>( Fatty Acid Synthesizing)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1293386" y="1513974"/>
            <a:ext cx="2512672" cy="340330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249376" y="2932480"/>
            <a:ext cx="2464965" cy="4907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FAO</a:t>
            </a:r>
          </a:p>
          <a:p>
            <a:pPr marL="0" indent="0">
              <a:buFont typeface="Wingdings 3" charset="2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(Fatty Acid Oxidation)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3410678" y="2495724"/>
            <a:ext cx="878001" cy="437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>
                <a:solidFill>
                  <a:schemeClr val="tx1"/>
                </a:solidFill>
              </a:rPr>
              <a:t>ACC2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3960860" y="1834996"/>
            <a:ext cx="1278069" cy="4045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b="1" dirty="0" smtClean="0">
                <a:solidFill>
                  <a:schemeClr val="tx1"/>
                </a:solidFill>
              </a:rPr>
              <a:t>Acetyl-CoA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3960859" y="3071690"/>
            <a:ext cx="1278069" cy="4045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b="1" dirty="0" err="1" smtClean="0">
                <a:solidFill>
                  <a:schemeClr val="tx1"/>
                </a:solidFill>
              </a:rPr>
              <a:t>Malonyl</a:t>
            </a:r>
            <a:r>
              <a:rPr lang="en-US" b="1" dirty="0" smtClean="0">
                <a:solidFill>
                  <a:schemeClr val="tx1"/>
                </a:solidFill>
              </a:rPr>
              <a:t>-CoA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5419222" y="3215627"/>
            <a:ext cx="7892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4368790" y="2280752"/>
            <a:ext cx="1" cy="83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内容占位符 2"/>
          <p:cNvSpPr txBox="1">
            <a:spLocks/>
          </p:cNvSpPr>
          <p:nvPr/>
        </p:nvSpPr>
        <p:spPr>
          <a:xfrm>
            <a:off x="4599893" y="2478181"/>
            <a:ext cx="878001" cy="437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>
                <a:solidFill>
                  <a:schemeClr val="tx1"/>
                </a:solidFill>
              </a:rPr>
              <a:t>ACC</a:t>
            </a:r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内容占位符 2"/>
          <p:cNvSpPr txBox="1">
            <a:spLocks/>
          </p:cNvSpPr>
          <p:nvPr/>
        </p:nvSpPr>
        <p:spPr>
          <a:xfrm>
            <a:off x="1824254" y="1144504"/>
            <a:ext cx="1508780" cy="446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>
                <a:solidFill>
                  <a:schemeClr val="tx1"/>
                </a:solidFill>
              </a:rPr>
              <a:t>Mitochondria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内容占位符 2"/>
          <p:cNvSpPr txBox="1">
            <a:spLocks/>
          </p:cNvSpPr>
          <p:nvPr/>
        </p:nvSpPr>
        <p:spPr>
          <a:xfrm>
            <a:off x="4484538" y="1144504"/>
            <a:ext cx="1508780" cy="446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err="1" smtClean="0">
                <a:solidFill>
                  <a:schemeClr val="tx1"/>
                </a:solidFill>
              </a:rPr>
              <a:t>Cytoplasma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9927458" y="2907098"/>
            <a:ext cx="16642" cy="4304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2799376" y="2881504"/>
            <a:ext cx="9022" cy="530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3780565" y="3476192"/>
            <a:ext cx="595424" cy="638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3199239" y="4174840"/>
            <a:ext cx="816501" cy="6181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内容占位符 2"/>
          <p:cNvSpPr txBox="1">
            <a:spLocks/>
          </p:cNvSpPr>
          <p:nvPr/>
        </p:nvSpPr>
        <p:spPr>
          <a:xfrm>
            <a:off x="3267296" y="4278644"/>
            <a:ext cx="878001" cy="437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>
                <a:solidFill>
                  <a:schemeClr val="tx1"/>
                </a:solidFill>
              </a:rPr>
              <a:t>CPT-1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698676" y="4174840"/>
            <a:ext cx="0" cy="13624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2782312" y="3875106"/>
            <a:ext cx="538281" cy="392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内容占位符 2"/>
          <p:cNvSpPr txBox="1">
            <a:spLocks/>
          </p:cNvSpPr>
          <p:nvPr/>
        </p:nvSpPr>
        <p:spPr>
          <a:xfrm>
            <a:off x="2799376" y="5452151"/>
            <a:ext cx="1216364" cy="420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b="1" dirty="0" smtClean="0">
                <a:solidFill>
                  <a:schemeClr val="tx1"/>
                </a:solidFill>
              </a:rPr>
              <a:t>Obesity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内容占位符 2"/>
          <p:cNvSpPr txBox="1">
            <a:spLocks/>
          </p:cNvSpPr>
          <p:nvPr/>
        </p:nvSpPr>
        <p:spPr>
          <a:xfrm>
            <a:off x="4681731" y="5430078"/>
            <a:ext cx="1233294" cy="420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b="1" dirty="0" smtClean="0">
                <a:solidFill>
                  <a:schemeClr val="tx1"/>
                </a:solidFill>
              </a:rPr>
              <a:t>Diabetes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3" name="内容占位符 2"/>
          <p:cNvSpPr txBox="1">
            <a:spLocks/>
          </p:cNvSpPr>
          <p:nvPr/>
        </p:nvSpPr>
        <p:spPr>
          <a:xfrm>
            <a:off x="6787646" y="5430078"/>
            <a:ext cx="3392680" cy="420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b="1" dirty="0" smtClean="0">
                <a:solidFill>
                  <a:schemeClr val="tx1"/>
                </a:solidFill>
              </a:rPr>
              <a:t>Cancer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内容占位符 2"/>
          <p:cNvSpPr txBox="1">
            <a:spLocks/>
          </p:cNvSpPr>
          <p:nvPr/>
        </p:nvSpPr>
        <p:spPr>
          <a:xfrm>
            <a:off x="4975528" y="4124017"/>
            <a:ext cx="2035580" cy="420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b="1" dirty="0" smtClean="0">
                <a:solidFill>
                  <a:schemeClr val="tx1"/>
                </a:solidFill>
              </a:rPr>
              <a:t>Fatty Acid Level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 flipH="1" flipV="1">
            <a:off x="6886006" y="4051899"/>
            <a:ext cx="16642" cy="4304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3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4" grpId="0"/>
      <p:bldP spid="7" grpId="0"/>
      <p:bldP spid="8" grpId="0" animBg="1"/>
      <p:bldP spid="9" grpId="0" animBg="1"/>
      <p:bldP spid="16" grpId="0"/>
      <p:bldP spid="22" grpId="0"/>
      <p:bldP spid="23" grpId="0"/>
      <p:bldP spid="32" grpId="0" animBg="1"/>
      <p:bldP spid="33" grpId="0"/>
      <p:bldP spid="41" grpId="0"/>
      <p:bldP spid="42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013" y="312685"/>
            <a:ext cx="4087534" cy="769389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1.The Receptor </a:t>
            </a:r>
            <a:r>
              <a:rPr lang="en-US" altLang="zh-CN" sz="2400" b="1" dirty="0" smtClean="0"/>
              <a:t>Selection</a:t>
            </a:r>
            <a:endParaRPr lang="zh-CN" alt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433" y="4385621"/>
            <a:ext cx="11042650" cy="2688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/>
              <a:t>BC </a:t>
            </a:r>
            <a:r>
              <a:rPr lang="en-US" altLang="zh-CN" sz="2400" dirty="0"/>
              <a:t>Domain in ACC1 and ACC2</a:t>
            </a:r>
            <a:endParaRPr lang="zh-CN" altLang="en-US" sz="2400" dirty="0"/>
          </a:p>
          <a:p>
            <a:pPr marL="514350" indent="-514350">
              <a:buFont typeface="+mj-lt"/>
              <a:buAutoNum type="alphaLcParenR"/>
            </a:pPr>
            <a:r>
              <a:rPr lang="en-US" altLang="zh-CN" sz="2000" u="sng" dirty="0" smtClean="0"/>
              <a:t>BC Domain In ACC1 and ACC2 has 84% Identity  </a:t>
            </a:r>
          </a:p>
          <a:p>
            <a:pPr marL="514350" indent="-514350">
              <a:buFont typeface="+mj-lt"/>
              <a:buAutoNum type="alphaLcParenR"/>
            </a:pPr>
            <a:r>
              <a:rPr lang="en-US" altLang="zh-CN" sz="2000" u="sng" dirty="0" smtClean="0"/>
              <a:t>ACC1 and ACC2 Allosteric binding site have 100% sequence Identity</a:t>
            </a:r>
          </a:p>
          <a:p>
            <a:pPr marL="514350" indent="-514350">
              <a:buFont typeface="+mj-lt"/>
              <a:buAutoNum type="alphaLcParenR"/>
            </a:pPr>
            <a:r>
              <a:rPr lang="en-US" altLang="zh-CN" sz="2000" u="sng" dirty="0" smtClean="0"/>
              <a:t>Only ACC2 has the reported Inhibitor-</a:t>
            </a:r>
            <a:r>
              <a:rPr lang="en-US" altLang="zh-CN" sz="2000" u="sng" dirty="0" err="1" smtClean="0"/>
              <a:t>Rceptor</a:t>
            </a:r>
            <a:r>
              <a:rPr lang="en-US" altLang="zh-CN" sz="2000" u="sng" dirty="0" smtClean="0"/>
              <a:t> complex Crystal Structure</a:t>
            </a:r>
            <a:endParaRPr lang="en-US" altLang="zh-C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31" y="1745079"/>
            <a:ext cx="2754842" cy="24237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009555" y="1809311"/>
            <a:ext cx="2948330" cy="2113078"/>
            <a:chOff x="8657007" y="1314761"/>
            <a:chExt cx="3248799" cy="246584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57007" y="1314761"/>
              <a:ext cx="3248799" cy="246584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1245039" y="2194654"/>
              <a:ext cx="574503" cy="422695"/>
            </a:xfrm>
            <a:prstGeom prst="rect">
              <a:avLst/>
            </a:prstGeom>
            <a:noFill/>
            <a:ln w="3810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2289162" y="1741680"/>
            <a:ext cx="1394015" cy="493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 smtClean="0">
                <a:solidFill>
                  <a:srgbClr val="FE9191"/>
                </a:solidFill>
              </a:rPr>
              <a:t>BC Domain</a:t>
            </a:r>
            <a:endParaRPr lang="zh-CN" altLang="en-US" sz="1800" b="1" dirty="0">
              <a:solidFill>
                <a:srgbClr val="FE919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121282" y="1969540"/>
            <a:ext cx="3185994" cy="1792621"/>
            <a:chOff x="3478315" y="793306"/>
            <a:chExt cx="4777618" cy="286099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8315" y="793306"/>
              <a:ext cx="4777618" cy="2860995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772770" y="2012455"/>
              <a:ext cx="671162" cy="713492"/>
            </a:xfrm>
            <a:prstGeom prst="rect">
              <a:avLst/>
            </a:prstGeom>
            <a:noFill/>
            <a:ln w="3810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3222913" y="2837905"/>
            <a:ext cx="744914" cy="142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4462554" y="3756336"/>
            <a:ext cx="2570999" cy="493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 smtClean="0">
                <a:solidFill>
                  <a:srgbClr val="002060"/>
                </a:solidFill>
              </a:rPr>
              <a:t>Allosteric Binding Site</a:t>
            </a:r>
            <a:endParaRPr lang="zh-CN" altLang="en-US" sz="1800" b="1" dirty="0">
              <a:solidFill>
                <a:srgbClr val="00206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220806" y="3758311"/>
            <a:ext cx="2570999" cy="493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 smtClean="0">
                <a:solidFill>
                  <a:srgbClr val="002060"/>
                </a:solidFill>
              </a:rPr>
              <a:t>Allosteric Binding Site</a:t>
            </a:r>
            <a:endParaRPr lang="zh-CN" altLang="en-US" sz="1800" b="1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637011" y="2956952"/>
            <a:ext cx="847418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8" name="Group 5"/>
          <p:cNvGrpSpPr/>
          <p:nvPr/>
        </p:nvGrpSpPr>
        <p:grpSpPr>
          <a:xfrm>
            <a:off x="4587921" y="323733"/>
            <a:ext cx="6369964" cy="1417947"/>
            <a:chOff x="289629" y="755619"/>
            <a:chExt cx="6369964" cy="1417947"/>
          </a:xfrm>
        </p:grpSpPr>
        <p:pic>
          <p:nvPicPr>
            <p:cNvPr id="19" name="Picture 2" descr="a &#10;LOLO &#10;121 &#10;BT BCCP &#10;4 &#10;5 &#10;c &#10;BC &#10;N-terminal &#10;AC &#10;Central &#10;CT &#10;C-terminal 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29" y="755619"/>
              <a:ext cx="6369964" cy="1417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2"/>
            <p:cNvSpPr/>
            <p:nvPr/>
          </p:nvSpPr>
          <p:spPr>
            <a:xfrm>
              <a:off x="802377" y="1028958"/>
              <a:ext cx="1623701" cy="8222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351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88503" y="459573"/>
            <a:ext cx="5650962" cy="484530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10800000">
            <a:off x="3338507" y="2413029"/>
            <a:ext cx="576329" cy="62487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/>
          <p:cNvSpPr/>
          <p:nvPr/>
        </p:nvSpPr>
        <p:spPr>
          <a:xfrm rot="10800000">
            <a:off x="2549637" y="2742628"/>
            <a:ext cx="664347" cy="53724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2F732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4877" y="5304876"/>
            <a:ext cx="5861198" cy="1245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u="sng" dirty="0" smtClean="0">
                <a:solidFill>
                  <a:srgbClr val="FA9797"/>
                </a:solidFill>
              </a:rPr>
              <a:t>Pink: Inhibitor (</a:t>
            </a:r>
            <a:r>
              <a:rPr lang="en-US" altLang="zh-CN" sz="2000" b="1" u="sng" dirty="0" err="1" smtClean="0">
                <a:solidFill>
                  <a:srgbClr val="FA9797"/>
                </a:solidFill>
              </a:rPr>
              <a:t>SarophenA</a:t>
            </a:r>
            <a:r>
              <a:rPr lang="en-US" altLang="zh-CN" sz="2000" b="1" u="sng" dirty="0" smtClean="0">
                <a:solidFill>
                  <a:srgbClr val="FA9797"/>
                </a:solidFill>
              </a:rPr>
              <a:t>) From ACC2</a:t>
            </a:r>
          </a:p>
          <a:p>
            <a:r>
              <a:rPr lang="en-US" altLang="zh-CN" sz="2000" b="1" u="sng" dirty="0" smtClean="0">
                <a:solidFill>
                  <a:srgbClr val="00EBEB"/>
                </a:solidFill>
              </a:rPr>
              <a:t>Blue: ACC2 Surface ( Complex With Ligand)</a:t>
            </a:r>
            <a:endParaRPr lang="en-US" altLang="zh-CN" sz="2000" b="1" u="sng" dirty="0">
              <a:solidFill>
                <a:srgbClr val="32F732"/>
              </a:solidFill>
            </a:endParaRPr>
          </a:p>
          <a:p>
            <a:r>
              <a:rPr lang="en-US" altLang="zh-CN" sz="2000" b="1" u="sng" dirty="0" smtClean="0">
                <a:solidFill>
                  <a:srgbClr val="32F732"/>
                </a:solidFill>
              </a:rPr>
              <a:t>Green: ACC1 Side Chain( Without Ligand)</a:t>
            </a:r>
            <a:endParaRPr lang="en-US" altLang="zh-CN" sz="2000" b="1" u="sng" dirty="0">
              <a:solidFill>
                <a:srgbClr val="32F73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b="1" u="sng" dirty="0"/>
          </a:p>
        </p:txBody>
      </p:sp>
      <p:sp>
        <p:nvSpPr>
          <p:cNvPr id="10" name="Rectangle 9"/>
          <p:cNvSpPr/>
          <p:nvPr/>
        </p:nvSpPr>
        <p:spPr>
          <a:xfrm>
            <a:off x="10831343" y="1651480"/>
            <a:ext cx="91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Open Sans" panose="020B0606030504020204" pitchFamily="34" charset="0"/>
              </a:rPr>
              <a:t> </a:t>
            </a:r>
            <a:r>
              <a:rPr lang="en-US" altLang="zh-CN" dirty="0">
                <a:solidFill>
                  <a:srgbClr val="35F235"/>
                </a:solidFill>
                <a:latin typeface="Open Sans" panose="020B0606030504020204" pitchFamily="34" charset="0"/>
              </a:rPr>
              <a:t>ND-646</a:t>
            </a:r>
            <a:endParaRPr lang="zh-CN" altLang="en-US" dirty="0">
              <a:solidFill>
                <a:srgbClr val="35F235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050" y="459573"/>
            <a:ext cx="3853293" cy="28202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686" y="3509700"/>
            <a:ext cx="3866657" cy="320892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764814" y="4744829"/>
            <a:ext cx="1162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EFFFF"/>
                </a:solidFill>
                <a:latin typeface="Open Sans" panose="020B0606030504020204" pitchFamily="34" charset="0"/>
              </a:rPr>
              <a:t> </a:t>
            </a:r>
            <a:r>
              <a:rPr lang="en-US" altLang="zh-CN" dirty="0" err="1" smtClean="0">
                <a:solidFill>
                  <a:srgbClr val="3EFFFF"/>
                </a:solidFill>
                <a:latin typeface="Open Sans" panose="020B0606030504020204" pitchFamily="34" charset="0"/>
              </a:rPr>
              <a:t>SarophenA</a:t>
            </a:r>
            <a:endParaRPr lang="zh-CN" altLang="en-US" dirty="0">
              <a:solidFill>
                <a:srgbClr val="3EFFFF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163808" y="979055"/>
            <a:ext cx="964192" cy="89066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/>
          <p:cNvSpPr/>
          <p:nvPr/>
        </p:nvSpPr>
        <p:spPr>
          <a:xfrm>
            <a:off x="7311589" y="4299497"/>
            <a:ext cx="964192" cy="89066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17"/>
          <p:cNvSpPr/>
          <p:nvPr/>
        </p:nvSpPr>
        <p:spPr>
          <a:xfrm>
            <a:off x="447619" y="124599"/>
            <a:ext cx="5022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n-US" altLang="zh-CN" sz="24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ACC1/ACC2 BC domain Comparison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9565262" y="4299496"/>
            <a:ext cx="964192" cy="89066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Oval 19"/>
          <p:cNvSpPr/>
          <p:nvPr/>
        </p:nvSpPr>
        <p:spPr>
          <a:xfrm>
            <a:off x="8904696" y="979055"/>
            <a:ext cx="1356904" cy="104175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1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altLang="zh-CN" dirty="0" smtClean="0"/>
              <a:t>Virtual Screening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837" y="3578023"/>
            <a:ext cx="4280857" cy="137497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96110" y="4045922"/>
            <a:ext cx="1321719" cy="455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u="sng" dirty="0" smtClean="0"/>
              <a:t>Evaluation</a:t>
            </a:r>
            <a:endParaRPr lang="zh-CN" altLang="en-US" sz="2400" b="1" u="sng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6613867" y="4272170"/>
            <a:ext cx="409575" cy="1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7041535" y="4045922"/>
            <a:ext cx="957263" cy="439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u="sng" dirty="0" smtClean="0"/>
              <a:t>Score</a:t>
            </a:r>
            <a:endParaRPr lang="zh-CN" altLang="en-US" sz="2400" u="sng" dirty="0"/>
          </a:p>
        </p:txBody>
      </p:sp>
      <p:sp>
        <p:nvSpPr>
          <p:cNvPr id="11" name="左大括号 10"/>
          <p:cNvSpPr/>
          <p:nvPr/>
        </p:nvSpPr>
        <p:spPr>
          <a:xfrm rot="16200000">
            <a:off x="3282248" y="2489390"/>
            <a:ext cx="252914" cy="17907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29454" y="2470968"/>
            <a:ext cx="3308038" cy="648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u="sng" dirty="0" smtClean="0"/>
              <a:t>Large Compound Data Base</a:t>
            </a:r>
          </a:p>
          <a:p>
            <a:pPr algn="ctr"/>
            <a:r>
              <a:rPr lang="en-US" altLang="zh-CN" sz="2400" u="sng" dirty="0" smtClean="0"/>
              <a:t>Millions of Compounds</a:t>
            </a:r>
            <a:endParaRPr lang="zh-CN" altLang="en-US" sz="2400" u="sng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810215" y="1607814"/>
            <a:ext cx="1346517" cy="883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/>
              <a:t>ZINC</a:t>
            </a:r>
          </a:p>
          <a:p>
            <a:pPr algn="ctr"/>
            <a:r>
              <a:rPr lang="en-US" altLang="zh-CN" sz="2400" dirty="0" smtClean="0"/>
              <a:t>SPECS</a:t>
            </a:r>
          </a:p>
          <a:p>
            <a:pPr algn="ctr"/>
            <a:r>
              <a:rPr lang="en-US" altLang="zh-CN" sz="2400" dirty="0" smtClean="0"/>
              <a:t>NCI</a:t>
            </a:r>
            <a:endParaRPr lang="zh-CN" altLang="en-US" sz="2400" dirty="0"/>
          </a:p>
        </p:txBody>
      </p:sp>
      <p:sp>
        <p:nvSpPr>
          <p:cNvPr id="14" name="左大括号 13"/>
          <p:cNvSpPr/>
          <p:nvPr/>
        </p:nvSpPr>
        <p:spPr>
          <a:xfrm>
            <a:off x="7960410" y="3270992"/>
            <a:ext cx="286707" cy="1989036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279066" y="3946631"/>
            <a:ext cx="957263" cy="439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u="sng" dirty="0" smtClean="0"/>
              <a:t>Rank</a:t>
            </a:r>
            <a:endParaRPr lang="zh-CN" altLang="en-US" sz="2400" u="sng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9165992" y="4071631"/>
            <a:ext cx="409575" cy="1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9634918" y="3603070"/>
            <a:ext cx="1718882" cy="948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u="sng" dirty="0" smtClean="0"/>
              <a:t>Order Compounds</a:t>
            </a:r>
            <a:endParaRPr lang="zh-CN" alt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44504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2" y="41919"/>
            <a:ext cx="6907463" cy="607561"/>
          </a:xfrm>
        </p:spPr>
        <p:txBody>
          <a:bodyPr>
            <a:normAutofit/>
          </a:bodyPr>
          <a:lstStyle/>
          <a:p>
            <a:r>
              <a:rPr lang="en-US" altLang="zh-CN" sz="3200" b="1" dirty="0" smtClean="0"/>
              <a:t>Docking Validation on </a:t>
            </a:r>
            <a:r>
              <a:rPr lang="en-US" altLang="zh-CN" sz="3200" b="1" dirty="0" err="1" smtClean="0"/>
              <a:t>BChE</a:t>
            </a:r>
            <a:endParaRPr lang="zh-CN" altLang="en-US" sz="32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44840"/>
              </p:ext>
            </p:extLst>
          </p:nvPr>
        </p:nvGraphicFramePr>
        <p:xfrm>
          <a:off x="5109616" y="766854"/>
          <a:ext cx="4180688" cy="59994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5260">
                  <a:extLst>
                    <a:ext uri="{9D8B030D-6E8A-4147-A177-3AD203B41FA5}">
                      <a16:colId xmlns="" xmlns:a16="http://schemas.microsoft.com/office/drawing/2014/main" val="2473265926"/>
                    </a:ext>
                  </a:extLst>
                </a:gridCol>
                <a:gridCol w="607571">
                  <a:extLst>
                    <a:ext uri="{9D8B030D-6E8A-4147-A177-3AD203B41FA5}">
                      <a16:colId xmlns="" xmlns:a16="http://schemas.microsoft.com/office/drawing/2014/main" val="2822063325"/>
                    </a:ext>
                  </a:extLst>
                </a:gridCol>
                <a:gridCol w="1065466">
                  <a:extLst>
                    <a:ext uri="{9D8B030D-6E8A-4147-A177-3AD203B41FA5}">
                      <a16:colId xmlns="" xmlns:a16="http://schemas.microsoft.com/office/drawing/2014/main" val="3975003592"/>
                    </a:ext>
                  </a:extLst>
                </a:gridCol>
                <a:gridCol w="1542391">
                  <a:extLst>
                    <a:ext uri="{9D8B030D-6E8A-4147-A177-3AD203B41FA5}">
                      <a16:colId xmlns="" xmlns:a16="http://schemas.microsoft.com/office/drawing/2014/main" val="683272830"/>
                    </a:ext>
                  </a:extLst>
                </a:gridCol>
              </a:tblGrid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Name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Type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uM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Source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30144480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5K5E_6QS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IC50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>
                          <a:effectLst/>
                        </a:rPr>
                        <a:t>0.7634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PDB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396252614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4XII_40V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IC50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>
                          <a:effectLst/>
                        </a:rPr>
                        <a:t>0.215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PDB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07670318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4TPK_3F9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>
                          <a:effectLst/>
                        </a:rPr>
                        <a:t>0.00271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PDB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958424642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4BDS_THA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>
                          <a:effectLst/>
                        </a:rPr>
                        <a:t>0.025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PDB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59048964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44435223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0.0035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CID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589407024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46229144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0.009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CID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84685283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9928503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0.02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CID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281428688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44435219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0.028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CID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826001808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44435217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0.088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CID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861955477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1889619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KI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>
                          <a:effectLst/>
                        </a:rPr>
                        <a:t>0.09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CID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74359638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222149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0.22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11879049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44435218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KI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0.47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520759299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607810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KI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>
                          <a:effectLst/>
                        </a:rPr>
                        <a:t>0.6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955461224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44435201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1.7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191518123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4244497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KI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4.69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90502224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893336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KI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6.2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758486069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705776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KI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7.1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744282541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2301676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KI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>
                          <a:effectLst/>
                        </a:rPr>
                        <a:t>9.2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97316285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1991974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KI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>
                          <a:effectLst/>
                        </a:rPr>
                        <a:t>20.5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661517563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1371037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KI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>
                          <a:effectLst/>
                        </a:rPr>
                        <a:t>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28481291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12851056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KI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>
                          <a:effectLst/>
                        </a:rPr>
                        <a:t>24.7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989562673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17652420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KI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>
                          <a:effectLst/>
                        </a:rPr>
                        <a:t>42.5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75579142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5694857" y="209070"/>
            <a:ext cx="3384730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u="sng" dirty="0" smtClean="0"/>
              <a:t>Active Data Selection</a:t>
            </a:r>
            <a:endParaRPr lang="zh-CN" altLang="en-US" sz="2400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01" y="1294330"/>
            <a:ext cx="4304590" cy="291461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02331" y="4456803"/>
            <a:ext cx="3384730" cy="994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u="sng" dirty="0" err="1" smtClean="0"/>
              <a:t>BChE</a:t>
            </a:r>
            <a:r>
              <a:rPr lang="en-US" altLang="zh-CN" sz="2400" u="sng" dirty="0" smtClean="0"/>
              <a:t> From 4TPK (Mus)</a:t>
            </a:r>
            <a:endParaRPr lang="zh-CN" altLang="en-US" sz="2400" u="sng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189720" y="-9144"/>
            <a:ext cx="3281601" cy="994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u="sng" dirty="0" smtClean="0"/>
              <a:t>Base Data Selection</a:t>
            </a:r>
            <a:endParaRPr lang="zh-CN" altLang="en-US" sz="2400" u="sng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367216" y="1164530"/>
            <a:ext cx="2757532" cy="994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/>
              <a:t>Mixed with 500 </a:t>
            </a:r>
            <a:r>
              <a:rPr lang="en-US" altLang="zh-CN" sz="2000" dirty="0" smtClean="0">
                <a:solidFill>
                  <a:srgbClr val="FF0000"/>
                </a:solidFill>
              </a:rPr>
              <a:t>Random compounds </a:t>
            </a:r>
            <a:r>
              <a:rPr lang="en-US" altLang="zh-CN" sz="2000" dirty="0" smtClean="0"/>
              <a:t>from ZINC compound Database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430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94" y="-78857"/>
            <a:ext cx="10591800" cy="974785"/>
          </a:xfrm>
        </p:spPr>
        <p:txBody>
          <a:bodyPr>
            <a:normAutofit/>
          </a:bodyPr>
          <a:lstStyle/>
          <a:p>
            <a:r>
              <a:rPr lang="en-US" altLang="zh-CN" sz="2800" b="1" dirty="0" smtClean="0"/>
              <a:t>Enrichment Study (Docking after </a:t>
            </a:r>
            <a:r>
              <a:rPr lang="en-US" altLang="zh-CN" sz="2800" b="1" dirty="0" err="1" smtClean="0"/>
              <a:t>Vina</a:t>
            </a:r>
            <a:r>
              <a:rPr lang="en-US" altLang="zh-CN" sz="2800" b="1" dirty="0" smtClean="0"/>
              <a:t>)</a:t>
            </a:r>
            <a:endParaRPr lang="zh-CN" altLang="en-US" sz="2800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376569" y="2132736"/>
            <a:ext cx="4232215" cy="498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smtClean="0"/>
              <a:t>in 10%  100% Was Found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376569" y="3167208"/>
            <a:ext cx="4232215" cy="498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smtClean="0"/>
              <a:t>in 5%  89% Was Found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92515" y="1384591"/>
            <a:ext cx="8531521" cy="4858327"/>
            <a:chOff x="410504" y="1145309"/>
            <a:chExt cx="8531521" cy="4858327"/>
          </a:xfrm>
        </p:grpSpPr>
        <p:grpSp>
          <p:nvGrpSpPr>
            <p:cNvPr id="4" name="组合 3"/>
            <p:cNvGrpSpPr/>
            <p:nvPr/>
          </p:nvGrpSpPr>
          <p:grpSpPr>
            <a:xfrm>
              <a:off x="410504" y="1145309"/>
              <a:ext cx="7207536" cy="4858327"/>
              <a:chOff x="410504" y="1145309"/>
              <a:chExt cx="7207536" cy="4858327"/>
            </a:xfrm>
          </p:grpSpPr>
          <p:graphicFrame>
            <p:nvGraphicFramePr>
              <p:cNvPr id="5" name="Char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02612257"/>
                  </p:ext>
                </p:extLst>
              </p:nvPr>
            </p:nvGraphicFramePr>
            <p:xfrm>
              <a:off x="469094" y="1644073"/>
              <a:ext cx="7148946" cy="435956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" name="Rectangle 5"/>
              <p:cNvSpPr/>
              <p:nvPr/>
            </p:nvSpPr>
            <p:spPr>
              <a:xfrm>
                <a:off x="746273" y="1819564"/>
                <a:ext cx="2283343" cy="3685309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46273" y="1145309"/>
                <a:ext cx="2768948" cy="435956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2813257" y="1145310"/>
                <a:ext cx="701964" cy="49876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b="1" dirty="0" smtClean="0">
                    <a:solidFill>
                      <a:srgbClr val="FF0000"/>
                    </a:solidFill>
                  </a:rPr>
                  <a:t>10%</a:t>
                </a:r>
              </a:p>
            </p:txBody>
          </p:sp>
          <p:sp>
            <p:nvSpPr>
              <p:cNvPr id="12" name="Title 1"/>
              <p:cNvSpPr txBox="1">
                <a:spLocks/>
              </p:cNvSpPr>
              <p:nvPr/>
            </p:nvSpPr>
            <p:spPr>
              <a:xfrm>
                <a:off x="2198254" y="1828799"/>
                <a:ext cx="701964" cy="49876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b="1" dirty="0">
                    <a:solidFill>
                      <a:srgbClr val="FFC000"/>
                    </a:solidFill>
                  </a:rPr>
                  <a:t>5</a:t>
                </a:r>
                <a:r>
                  <a:rPr lang="en-US" altLang="zh-CN" sz="2400" b="1" dirty="0" smtClean="0">
                    <a:solidFill>
                      <a:srgbClr val="FFC000"/>
                    </a:solidFill>
                  </a:rPr>
                  <a:t>%</a:t>
                </a:r>
              </a:p>
            </p:txBody>
          </p:sp>
          <p:sp>
            <p:nvSpPr>
              <p:cNvPr id="13" name="Title 1"/>
              <p:cNvSpPr txBox="1">
                <a:spLocks/>
              </p:cNvSpPr>
              <p:nvPr/>
            </p:nvSpPr>
            <p:spPr>
              <a:xfrm>
                <a:off x="410504" y="1394690"/>
                <a:ext cx="1369261" cy="49876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b="1" dirty="0" smtClean="0"/>
                  <a:t>Number</a:t>
                </a:r>
              </a:p>
            </p:txBody>
          </p:sp>
        </p:grpSp>
        <p:sp>
          <p:nvSpPr>
            <p:cNvPr id="14" name="Title 1"/>
            <p:cNvSpPr txBox="1">
              <a:spLocks/>
            </p:cNvSpPr>
            <p:nvPr/>
          </p:nvSpPr>
          <p:spPr>
            <a:xfrm>
              <a:off x="7572764" y="5346580"/>
              <a:ext cx="1369261" cy="4987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400" b="1" dirty="0" smtClean="0"/>
                <a:t>Score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124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9278" y="212076"/>
            <a:ext cx="10313754" cy="96316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BEAR(Binding estimate after refinement) Method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3927" y="1394699"/>
            <a:ext cx="9381744" cy="4729875"/>
          </a:xfrm>
        </p:spPr>
        <p:txBody>
          <a:bodyPr>
            <a:normAutofit/>
          </a:bodyPr>
          <a:lstStyle/>
          <a:p>
            <a:pPr>
              <a:buAutoNum type="arabicPeriod"/>
            </a:pPr>
            <a:r>
              <a:rPr lang="en-US" dirty="0" smtClean="0"/>
              <a:t>Molecular Dynamic Optimization </a:t>
            </a:r>
          </a:p>
          <a:p>
            <a:pPr>
              <a:buAutoNum type="arabicPeriod"/>
            </a:pPr>
            <a:endParaRPr lang="en-US" dirty="0"/>
          </a:p>
          <a:p>
            <a:pPr>
              <a:buAutoNum type="arabicPeriod"/>
            </a:pPr>
            <a:endParaRPr lang="en-US" dirty="0" smtClean="0"/>
          </a:p>
          <a:p>
            <a:pPr lvl="1"/>
            <a:r>
              <a:rPr lang="en-US" dirty="0" smtClean="0"/>
              <a:t>Achieve the best binding poses</a:t>
            </a:r>
          </a:p>
          <a:p>
            <a:pPr marL="0" indent="0">
              <a:buNone/>
            </a:pPr>
            <a:endParaRPr lang="en-US" dirty="0"/>
          </a:p>
          <a:p>
            <a:pPr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>
              <a:buFont typeface="+mj-lt"/>
              <a:buAutoNum type="arabicPeriod" startAt="2"/>
            </a:pPr>
            <a:r>
              <a:rPr lang="en-US" dirty="0" smtClean="0"/>
              <a:t>MM-PBSA( molecular mechanism Boltzmann ) binding free energy calculation</a:t>
            </a:r>
          </a:p>
          <a:p>
            <a:pPr>
              <a:buFont typeface="+mj-lt"/>
              <a:buAutoNum type="arabicPeriod" startAt="2"/>
            </a:pPr>
            <a:endParaRPr lang="en-US" dirty="0" smtClean="0"/>
          </a:p>
          <a:p>
            <a:pPr lvl="1"/>
            <a:r>
              <a:rPr lang="en-US" dirty="0" smtClean="0"/>
              <a:t>Accurate </a:t>
            </a:r>
          </a:p>
          <a:p>
            <a:pPr lvl="1"/>
            <a:r>
              <a:rPr lang="en-US" u="sng" dirty="0" smtClean="0">
                <a:solidFill>
                  <a:srgbClr val="FF0000"/>
                </a:solidFill>
              </a:rPr>
              <a:t>Solvation Energy</a:t>
            </a:r>
            <a:endParaRPr lang="en-US" u="sng" dirty="0">
              <a:solidFill>
                <a:srgbClr val="FF0000"/>
              </a:solidFill>
            </a:endParaRPr>
          </a:p>
        </p:txBody>
      </p:sp>
      <p:pic>
        <p:nvPicPr>
          <p:cNvPr id="4" name="20160912_0322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1886" y="1014825"/>
            <a:ext cx="4014064" cy="3183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/>
              <p:cNvSpPr txBox="1">
                <a:spLocks/>
              </p:cNvSpPr>
              <p:nvPr/>
            </p:nvSpPr>
            <p:spPr>
              <a:xfrm>
                <a:off x="4702030" y="5163230"/>
                <a:ext cx="6339135" cy="41717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700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b="1" dirty="0" smtClean="0"/>
                  <a:t>∆G=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𝒆𝒍𝒆𝒄𝒕𝒓𝒊𝒄𝒂𝒍</m:t>
                        </m:r>
                      </m:sub>
                    </m:sSub>
                  </m:oMath>
                </a14:m>
                <a:r>
                  <a:rPr lang="en-US" altLang="zh-CN" sz="2400" b="1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𝒗𝒅𝑾</m:t>
                        </m:r>
                      </m:sub>
                    </m:sSub>
                  </m:oMath>
                </a14:m>
                <a:r>
                  <a:rPr lang="en-US" altLang="zh-CN" sz="2400" b="1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𝒑𝒐𝒍𝒂𝒓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𝒏𝒐𝒏𝒑𝒐𝒍𝒂𝒓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𝒔𝒐𝒍𝒗𝒂𝒕𝒊𝒐𝒏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−−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𝑻𝑺</m:t>
                    </m:r>
                  </m:oMath>
                </a14:m>
                <a:endParaRPr lang="en-US" altLang="zh-CN" sz="2400" b="1" dirty="0" smtClean="0"/>
              </a:p>
            </p:txBody>
          </p:sp>
        </mc:Choice>
        <mc:Fallback xmlns="">
          <p:sp>
            <p:nvSpPr>
              <p:cNvPr id="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030" y="5163230"/>
                <a:ext cx="6339135" cy="417174"/>
              </a:xfrm>
              <a:prstGeom prst="rect">
                <a:avLst/>
              </a:prstGeom>
              <a:blipFill rotWithShape="0">
                <a:blip r:embed="rId5"/>
                <a:stretch>
                  <a:fillRect l="-577" t="-5882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066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34" y="1022758"/>
            <a:ext cx="9775769" cy="5016092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77284" y="352425"/>
            <a:ext cx="9190566" cy="77152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BEAR(Binding estimate after refinement) Method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9582150" y="2943225"/>
            <a:ext cx="1243253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5514975" y="4343399"/>
            <a:ext cx="1743075" cy="923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8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13736</TotalTime>
  <Words>794</Words>
  <Application>Microsoft Office PowerPoint</Application>
  <PresentationFormat>宽屏</PresentationFormat>
  <Paragraphs>221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Open Sans</vt:lpstr>
      <vt:lpstr>华文新魏</vt:lpstr>
      <vt:lpstr>方正姚体</vt:lpstr>
      <vt:lpstr>等线</vt:lpstr>
      <vt:lpstr>Arial</vt:lpstr>
      <vt:lpstr>Cambria Math</vt:lpstr>
      <vt:lpstr>Trebuchet MS</vt:lpstr>
      <vt:lpstr>Wingdings 3</vt:lpstr>
      <vt:lpstr>平面</vt:lpstr>
      <vt:lpstr>Virtual Screening of ACC Allosteric Inhibitor</vt:lpstr>
      <vt:lpstr>ACC ( Acetyl Coenzyme A Carboxylase) </vt:lpstr>
      <vt:lpstr>1.The Receptor Selection</vt:lpstr>
      <vt:lpstr>PowerPoint 演示文稿</vt:lpstr>
      <vt:lpstr>Virtual Screening</vt:lpstr>
      <vt:lpstr>Docking Validation on BChE</vt:lpstr>
      <vt:lpstr>Enrichment Study (Docking after Vina)</vt:lpstr>
      <vt:lpstr>BEAR(Binding estimate after refinement) Method</vt:lpstr>
      <vt:lpstr>BEAR(Binding estimate after refinement) Method</vt:lpstr>
      <vt:lpstr>Steps of Screening</vt:lpstr>
      <vt:lpstr>3.Docking Result</vt:lpstr>
      <vt:lpstr>PowerPoint 演示文稿</vt:lpstr>
      <vt:lpstr>Result of Virtual Screening</vt:lpstr>
      <vt:lpstr>Reference</vt:lpstr>
      <vt:lpstr>Question?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</dc:title>
  <dc:creator>Yao Chne</dc:creator>
  <cp:lastModifiedBy>Yao Chne</cp:lastModifiedBy>
  <cp:revision>141</cp:revision>
  <dcterms:created xsi:type="dcterms:W3CDTF">2016-10-02T22:49:42Z</dcterms:created>
  <dcterms:modified xsi:type="dcterms:W3CDTF">2017-12-10T19:35:47Z</dcterms:modified>
</cp:coreProperties>
</file>